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1994" y="245363"/>
            <a:ext cx="1144801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等线 Light"/>
                <a:cs typeface="等线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8989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 h="0">
                <a:moveTo>
                  <a:pt x="0" y="0"/>
                </a:moveTo>
                <a:lnTo>
                  <a:pt x="12192000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1151" y="4345030"/>
            <a:ext cx="2502884" cy="207517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096462" y="6336689"/>
            <a:ext cx="3037205" cy="369570"/>
          </a:xfrm>
          <a:custGeom>
            <a:avLst/>
            <a:gdLst/>
            <a:ahLst/>
            <a:cxnLst/>
            <a:rect l="l" t="t" r="r" b="b"/>
            <a:pathLst>
              <a:path w="3037204" h="369570">
                <a:moveTo>
                  <a:pt x="3036787" y="0"/>
                </a:moveTo>
                <a:lnTo>
                  <a:pt x="0" y="0"/>
                </a:lnTo>
                <a:lnTo>
                  <a:pt x="0" y="369332"/>
                </a:lnTo>
                <a:lnTo>
                  <a:pt x="3036787" y="369332"/>
                </a:lnTo>
                <a:lnTo>
                  <a:pt x="3036787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等线 Light"/>
                <a:cs typeface="等线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等线 Light"/>
                <a:cs typeface="等线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8989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 h="0">
                <a:moveTo>
                  <a:pt x="0" y="0"/>
                </a:moveTo>
                <a:lnTo>
                  <a:pt x="12192000" y="1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3005" y="126491"/>
            <a:ext cx="1166598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等线 Light"/>
                <a:cs typeface="等线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9551" y="2016597"/>
            <a:ext cx="11560175" cy="4045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8" Type="http://schemas.openxmlformats.org/officeDocument/2006/relationships/image" Target="../media/image39.jpg"/><Relationship Id="rId9" Type="http://schemas.openxmlformats.org/officeDocument/2006/relationships/image" Target="../media/image4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jpg"/><Relationship Id="rId6" Type="http://schemas.openxmlformats.org/officeDocument/2006/relationships/image" Target="../media/image54.jpg"/><Relationship Id="rId7" Type="http://schemas.openxmlformats.org/officeDocument/2006/relationships/image" Target="../media/image55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7" Type="http://schemas.openxmlformats.org/officeDocument/2006/relationships/image" Target="../media/image65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71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6" Type="http://schemas.openxmlformats.org/officeDocument/2006/relationships/image" Target="../media/image80.jpg"/><Relationship Id="rId7" Type="http://schemas.openxmlformats.org/officeDocument/2006/relationships/image" Target="../media/image8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2.jpg"/><Relationship Id="rId4" Type="http://schemas.openxmlformats.org/officeDocument/2006/relationships/image" Target="../media/image84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83.jpg"/><Relationship Id="rId4" Type="http://schemas.openxmlformats.org/officeDocument/2006/relationships/image" Target="../media/image87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Relationship Id="rId4" Type="http://schemas.openxmlformats.org/officeDocument/2006/relationships/image" Target="../media/image90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jpg"/><Relationship Id="rId3" Type="http://schemas.openxmlformats.org/officeDocument/2006/relationships/image" Target="../media/image92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Relationship Id="rId4" Type="http://schemas.openxmlformats.org/officeDocument/2006/relationships/image" Target="../media/image95.jpg"/><Relationship Id="rId5" Type="http://schemas.openxmlformats.org/officeDocument/2006/relationships/image" Target="../media/image96.jpg"/><Relationship Id="rId6" Type="http://schemas.openxmlformats.org/officeDocument/2006/relationships/image" Target="../media/image97.jpg"/><Relationship Id="rId7" Type="http://schemas.openxmlformats.org/officeDocument/2006/relationships/image" Target="../media/image9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Relationship Id="rId3" Type="http://schemas.openxmlformats.org/officeDocument/2006/relationships/image" Target="../media/image100.jpg"/><Relationship Id="rId4" Type="http://schemas.openxmlformats.org/officeDocument/2006/relationships/image" Target="../media/image101.jpg"/><Relationship Id="rId5" Type="http://schemas.openxmlformats.org/officeDocument/2006/relationships/image" Target="../media/image102.jpg"/><Relationship Id="rId6" Type="http://schemas.openxmlformats.org/officeDocument/2006/relationships/image" Target="../media/image103.jpg"/><Relationship Id="rId7" Type="http://schemas.openxmlformats.org/officeDocument/2006/relationships/image" Target="../media/image104.jpg"/><Relationship Id="rId8" Type="http://schemas.openxmlformats.org/officeDocument/2006/relationships/image" Target="../media/image105.jpg"/><Relationship Id="rId9" Type="http://schemas.openxmlformats.org/officeDocument/2006/relationships/image" Target="../media/image106.jpg"/><Relationship Id="rId10" Type="http://schemas.openxmlformats.org/officeDocument/2006/relationships/image" Target="../media/image107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Relationship Id="rId3" Type="http://schemas.openxmlformats.org/officeDocument/2006/relationships/image" Target="../media/image7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jpg"/><Relationship Id="rId3" Type="http://schemas.openxmlformats.org/officeDocument/2006/relationships/image" Target="../media/image113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g"/><Relationship Id="rId3" Type="http://schemas.openxmlformats.org/officeDocument/2006/relationships/image" Target="../media/image115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6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jpg"/><Relationship Id="rId3" Type="http://schemas.openxmlformats.org/officeDocument/2006/relationships/image" Target="../media/image120.jpg"/><Relationship Id="rId4" Type="http://schemas.openxmlformats.org/officeDocument/2006/relationships/image" Target="../media/image121.jpg"/><Relationship Id="rId5" Type="http://schemas.openxmlformats.org/officeDocument/2006/relationships/image" Target="../media/image122.jpg"/><Relationship Id="rId6" Type="http://schemas.openxmlformats.org/officeDocument/2006/relationships/image" Target="../media/image123.jpg"/><Relationship Id="rId7" Type="http://schemas.openxmlformats.org/officeDocument/2006/relationships/image" Target="../media/image124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Relationship Id="rId3" Type="http://schemas.openxmlformats.org/officeDocument/2006/relationships/image" Target="../media/image126.jpg"/><Relationship Id="rId4" Type="http://schemas.openxmlformats.org/officeDocument/2006/relationships/image" Target="../media/image127.jpg"/><Relationship Id="rId5" Type="http://schemas.openxmlformats.org/officeDocument/2006/relationships/image" Target="../media/image128.jpg"/><Relationship Id="rId6" Type="http://schemas.openxmlformats.org/officeDocument/2006/relationships/image" Target="../media/image129.jpg"/><Relationship Id="rId7" Type="http://schemas.openxmlformats.org/officeDocument/2006/relationships/image" Target="../media/image130.jpg"/><Relationship Id="rId8" Type="http://schemas.openxmlformats.org/officeDocument/2006/relationships/image" Target="../media/image131.jpg"/><Relationship Id="rId9" Type="http://schemas.openxmlformats.org/officeDocument/2006/relationships/image" Target="../media/image132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jpg"/><Relationship Id="rId3" Type="http://schemas.openxmlformats.org/officeDocument/2006/relationships/image" Target="../media/image134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.jpg"/><Relationship Id="rId3" Type="http://schemas.openxmlformats.org/officeDocument/2006/relationships/image" Target="../media/image13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9.jpg"/><Relationship Id="rId3" Type="http://schemas.openxmlformats.org/officeDocument/2006/relationships/image" Target="../media/image140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jpg"/><Relationship Id="rId3" Type="http://schemas.openxmlformats.org/officeDocument/2006/relationships/image" Target="../media/image142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jpg"/><Relationship Id="rId3" Type="http://schemas.openxmlformats.org/officeDocument/2006/relationships/image" Target="../media/image144.jpg"/><Relationship Id="rId4" Type="http://schemas.openxmlformats.org/officeDocument/2006/relationships/image" Target="../media/image145.jpg"/><Relationship Id="rId5" Type="http://schemas.openxmlformats.org/officeDocument/2006/relationships/image" Target="../media/image146.jpg"/><Relationship Id="rId6" Type="http://schemas.openxmlformats.org/officeDocument/2006/relationships/image" Target="../media/image147.jpg"/><Relationship Id="rId7" Type="http://schemas.openxmlformats.org/officeDocument/2006/relationships/image" Target="../media/image148.jpg"/><Relationship Id="rId8" Type="http://schemas.openxmlformats.org/officeDocument/2006/relationships/image" Target="../media/image149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g"/><Relationship Id="rId3" Type="http://schemas.openxmlformats.org/officeDocument/2006/relationships/image" Target="../media/image152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g"/><Relationship Id="rId3" Type="http://schemas.openxmlformats.org/officeDocument/2006/relationships/hyperlink" Target="http://www.bilibili.com/video/BV1dX4y1G7xf?from=search&amp;seid=7281613848653425404&amp;spm_id_from=333.337.0.0" TargetMode="Externa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jpg"/><Relationship Id="rId3" Type="http://schemas.openxmlformats.org/officeDocument/2006/relationships/image" Target="../media/image157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8.jpg"/><Relationship Id="rId3" Type="http://schemas.openxmlformats.org/officeDocument/2006/relationships/image" Target="../media/image159.png"/><Relationship Id="rId4" Type="http://schemas.openxmlformats.org/officeDocument/2006/relationships/image" Target="../media/image160.jpg"/><Relationship Id="rId5" Type="http://schemas.openxmlformats.org/officeDocument/2006/relationships/image" Target="../media/image16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9" Type="http://schemas.openxmlformats.org/officeDocument/2006/relationships/image" Target="../media/image17.jpg"/><Relationship Id="rId10" Type="http://schemas.openxmlformats.org/officeDocument/2006/relationships/image" Target="../media/image18.jpg"/><Relationship Id="rId11" Type="http://schemas.openxmlformats.org/officeDocument/2006/relationships/image" Target="../media/image19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jpg"/><Relationship Id="rId3" Type="http://schemas.openxmlformats.org/officeDocument/2006/relationships/image" Target="../media/image163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g"/><Relationship Id="rId3" Type="http://schemas.openxmlformats.org/officeDocument/2006/relationships/image" Target="../media/image165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6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g"/><Relationship Id="rId3" Type="http://schemas.openxmlformats.org/officeDocument/2006/relationships/image" Target="../media/image168.jpg"/><Relationship Id="rId4" Type="http://schemas.openxmlformats.org/officeDocument/2006/relationships/image" Target="../media/image169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g"/><Relationship Id="rId3" Type="http://schemas.openxmlformats.org/officeDocument/2006/relationships/image" Target="../media/image171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jpg"/><Relationship Id="rId3" Type="http://schemas.openxmlformats.org/officeDocument/2006/relationships/image" Target="../media/image174.jpg"/><Relationship Id="rId4" Type="http://schemas.openxmlformats.org/officeDocument/2006/relationships/image" Target="../media/image175.jpg"/><Relationship Id="rId5" Type="http://schemas.openxmlformats.org/officeDocument/2006/relationships/image" Target="../media/image176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jpg"/><Relationship Id="rId3" Type="http://schemas.openxmlformats.org/officeDocument/2006/relationships/image" Target="../media/image178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jpg"/><Relationship Id="rId3" Type="http://schemas.openxmlformats.org/officeDocument/2006/relationships/image" Target="../media/image180.jpg"/><Relationship Id="rId4" Type="http://schemas.openxmlformats.org/officeDocument/2006/relationships/image" Target="../media/image181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jpg"/><Relationship Id="rId3" Type="http://schemas.openxmlformats.org/officeDocument/2006/relationships/image" Target="../media/image18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jpg"/><Relationship Id="rId3" Type="http://schemas.openxmlformats.org/officeDocument/2006/relationships/image" Target="../media/image185.jpg"/><Relationship Id="rId4" Type="http://schemas.openxmlformats.org/officeDocument/2006/relationships/image" Target="../media/image186.jpg"/><Relationship Id="rId5" Type="http://schemas.openxmlformats.org/officeDocument/2006/relationships/image" Target="../media/image187.jpg"/><Relationship Id="rId6" Type="http://schemas.openxmlformats.org/officeDocument/2006/relationships/image" Target="../media/image188.jpg"/><Relationship Id="rId7" Type="http://schemas.openxmlformats.org/officeDocument/2006/relationships/image" Target="../media/image189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jpg"/><Relationship Id="rId3" Type="http://schemas.openxmlformats.org/officeDocument/2006/relationships/image" Target="../media/image191.jpg"/><Relationship Id="rId4" Type="http://schemas.openxmlformats.org/officeDocument/2006/relationships/image" Target="../media/image192.jpg"/><Relationship Id="rId5" Type="http://schemas.openxmlformats.org/officeDocument/2006/relationships/image" Target="../media/image193.jpg"/><Relationship Id="rId6" Type="http://schemas.openxmlformats.org/officeDocument/2006/relationships/image" Target="../media/image194.jpg"/><Relationship Id="rId7" Type="http://schemas.openxmlformats.org/officeDocument/2006/relationships/image" Target="../media/image195.jpg"/><Relationship Id="rId8" Type="http://schemas.openxmlformats.org/officeDocument/2006/relationships/image" Target="../media/image196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jpg"/><Relationship Id="rId3" Type="http://schemas.openxmlformats.org/officeDocument/2006/relationships/image" Target="../media/image197.jpg"/><Relationship Id="rId4" Type="http://schemas.openxmlformats.org/officeDocument/2006/relationships/image" Target="../media/image185.jpg"/><Relationship Id="rId5" Type="http://schemas.openxmlformats.org/officeDocument/2006/relationships/image" Target="../media/image198.jpg"/><Relationship Id="rId6" Type="http://schemas.openxmlformats.org/officeDocument/2006/relationships/image" Target="../media/image191.jpg"/><Relationship Id="rId7" Type="http://schemas.openxmlformats.org/officeDocument/2006/relationships/image" Target="../media/image199.jpg"/><Relationship Id="rId8" Type="http://schemas.openxmlformats.org/officeDocument/2006/relationships/image" Target="../media/image200.jpg"/><Relationship Id="rId9" Type="http://schemas.openxmlformats.org/officeDocument/2006/relationships/image" Target="../media/image201.jpg"/><Relationship Id="rId10" Type="http://schemas.openxmlformats.org/officeDocument/2006/relationships/image" Target="../media/image202.jpg"/><Relationship Id="rId11" Type="http://schemas.openxmlformats.org/officeDocument/2006/relationships/image" Target="../media/image203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jpg"/><Relationship Id="rId3" Type="http://schemas.openxmlformats.org/officeDocument/2006/relationships/image" Target="../media/image205.jpg"/><Relationship Id="rId4" Type="http://schemas.openxmlformats.org/officeDocument/2006/relationships/image" Target="../media/image206.jpg"/><Relationship Id="rId5" Type="http://schemas.openxmlformats.org/officeDocument/2006/relationships/image" Target="../media/image207.jpg"/><Relationship Id="rId6" Type="http://schemas.openxmlformats.org/officeDocument/2006/relationships/image" Target="../media/image208.jpg"/><Relationship Id="rId7" Type="http://schemas.openxmlformats.org/officeDocument/2006/relationships/image" Target="../media/image209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jpg"/><Relationship Id="rId3" Type="http://schemas.openxmlformats.org/officeDocument/2006/relationships/image" Target="../media/image212.jpg"/><Relationship Id="rId4" Type="http://schemas.openxmlformats.org/officeDocument/2006/relationships/image" Target="../media/image213.jpg"/><Relationship Id="rId5" Type="http://schemas.openxmlformats.org/officeDocument/2006/relationships/image" Target="../media/image214.jpg"/><Relationship Id="rId6" Type="http://schemas.openxmlformats.org/officeDocument/2006/relationships/image" Target="../media/image215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217.jpg"/><Relationship Id="rId4" Type="http://schemas.openxmlformats.org/officeDocument/2006/relationships/image" Target="../media/image218.jpg"/><Relationship Id="rId5" Type="http://schemas.openxmlformats.org/officeDocument/2006/relationships/image" Target="../media/image219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jpg"/><Relationship Id="rId4" Type="http://schemas.openxmlformats.org/officeDocument/2006/relationships/image" Target="../media/image222.jpg"/><Relationship Id="rId5" Type="http://schemas.openxmlformats.org/officeDocument/2006/relationships/image" Target="../media/image223.jpg"/><Relationship Id="rId6" Type="http://schemas.openxmlformats.org/officeDocument/2006/relationships/image" Target="../media/image224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jpg"/><Relationship Id="rId3" Type="http://schemas.openxmlformats.org/officeDocument/2006/relationships/image" Target="../media/image226.jpg"/><Relationship Id="rId4" Type="http://schemas.openxmlformats.org/officeDocument/2006/relationships/image" Target="../media/image227.jpg"/><Relationship Id="rId5" Type="http://schemas.openxmlformats.org/officeDocument/2006/relationships/image" Target="../media/image228.jpg"/><Relationship Id="rId6" Type="http://schemas.openxmlformats.org/officeDocument/2006/relationships/image" Target="../media/image229.jpg"/><Relationship Id="rId7" Type="http://schemas.openxmlformats.org/officeDocument/2006/relationships/image" Target="../media/image230.jpg"/><Relationship Id="rId8" Type="http://schemas.openxmlformats.org/officeDocument/2006/relationships/image" Target="../media/image231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2198350" cy="6858000"/>
            <a:chOff x="-6350" y="0"/>
            <a:chExt cx="121983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1574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934047"/>
              <a:ext cx="12192000" cy="2924175"/>
            </a:xfrm>
            <a:custGeom>
              <a:avLst/>
              <a:gdLst/>
              <a:ahLst/>
              <a:cxnLst/>
              <a:rect l="l" t="t" r="r" b="b"/>
              <a:pathLst>
                <a:path w="12192000" h="2924175">
                  <a:moveTo>
                    <a:pt x="0" y="0"/>
                  </a:moveTo>
                  <a:lnTo>
                    <a:pt x="12192000" y="0"/>
                  </a:lnTo>
                  <a:lnTo>
                    <a:pt x="12192000" y="2923952"/>
                  </a:lnTo>
                  <a:lnTo>
                    <a:pt x="0" y="2923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927697"/>
              <a:ext cx="12192000" cy="12700"/>
            </a:xfrm>
            <a:custGeom>
              <a:avLst/>
              <a:gdLst/>
              <a:ahLst/>
              <a:cxnLst/>
              <a:rect l="l" t="t" r="r" b="b"/>
              <a:pathLst>
                <a:path w="12192000" h="12700">
                  <a:moveTo>
                    <a:pt x="0" y="0"/>
                  </a:moveTo>
                  <a:lnTo>
                    <a:pt x="12192000" y="0"/>
                  </a:lnTo>
                  <a:lnTo>
                    <a:pt x="1219200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934047"/>
              <a:ext cx="0" cy="2924175"/>
            </a:xfrm>
            <a:custGeom>
              <a:avLst/>
              <a:gdLst/>
              <a:ahLst/>
              <a:cxnLst/>
              <a:rect l="l" t="t" r="r" b="b"/>
              <a:pathLst>
                <a:path w="0" h="2924175">
                  <a:moveTo>
                    <a:pt x="0" y="292395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6125" y="4393782"/>
            <a:ext cx="10083800" cy="11017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50" spc="150">
                <a:solidFill>
                  <a:srgbClr val="C00000"/>
                </a:solidFill>
              </a:rPr>
              <a:t>全球气候变化与低碳能源</a:t>
            </a:r>
            <a:endParaRPr sz="7050"/>
          </a:p>
        </p:txBody>
      </p:sp>
      <p:sp>
        <p:nvSpPr>
          <p:cNvPr id="8" name="object 8"/>
          <p:cNvSpPr txBox="1"/>
          <p:nvPr/>
        </p:nvSpPr>
        <p:spPr>
          <a:xfrm>
            <a:off x="5272344" y="6141211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等线 Light"/>
                <a:cs typeface="等线 Light"/>
              </a:rPr>
              <a:t>杨旭</a:t>
            </a:r>
            <a:endParaRPr sz="24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5044" y="6141211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latin typeface="等线 Light"/>
                <a:cs typeface="等线 Light"/>
              </a:rPr>
              <a:t>电气学院</a:t>
            </a:r>
            <a:endParaRPr sz="24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2819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能源的定义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8955"/>
            <a:ext cx="11074400" cy="509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定义有</a:t>
            </a:r>
            <a:r>
              <a:rPr dirty="0" sz="2800" spc="25" b="0">
                <a:latin typeface="等线 Light"/>
                <a:cs typeface="等线 Light"/>
              </a:rPr>
              <a:t>20</a:t>
            </a:r>
            <a:r>
              <a:rPr dirty="0" sz="2800" b="0">
                <a:latin typeface="等线 Light"/>
                <a:cs typeface="等线 Light"/>
              </a:rPr>
              <a:t>多种，各不相同</a:t>
            </a:r>
            <a:endParaRPr sz="2800">
              <a:latin typeface="等线 Light"/>
              <a:cs typeface="等线 Light"/>
            </a:endParaRPr>
          </a:p>
          <a:p>
            <a:pPr lvl="1" marL="698500" marR="5080" indent="-228600">
              <a:lnSpc>
                <a:spcPct val="14250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《</a:t>
            </a:r>
            <a:r>
              <a:rPr dirty="0" u="sng" sz="240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等线 Light"/>
                <a:cs typeface="等线 Light"/>
              </a:rPr>
              <a:t>大英百科全书</a:t>
            </a: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》</a:t>
            </a:r>
            <a:r>
              <a:rPr dirty="0" sz="2400" spc="55" b="0">
                <a:solidFill>
                  <a:srgbClr val="333333"/>
                </a:solidFill>
                <a:latin typeface="等线 Light"/>
                <a:cs typeface="等线 Light"/>
              </a:rPr>
              <a:t>：“能源是一个包括着所有燃料、流水、阳光和风的术语， </a:t>
            </a:r>
            <a:r>
              <a:rPr dirty="0" sz="2400" spc="60" b="0">
                <a:solidFill>
                  <a:srgbClr val="333333"/>
                </a:solidFill>
                <a:latin typeface="等线 Light"/>
                <a:cs typeface="等线 Light"/>
              </a:rPr>
              <a:t>人类用适当的转换手段便可让它为自己提供所需的能量</a:t>
            </a:r>
            <a:r>
              <a:rPr dirty="0" sz="2400" spc="40" b="0">
                <a:solidFill>
                  <a:srgbClr val="333333"/>
                </a:solidFill>
                <a:latin typeface="等线 Light"/>
                <a:cs typeface="等线 Light"/>
              </a:rPr>
              <a:t>”；</a:t>
            </a:r>
            <a:endParaRPr sz="2400">
              <a:latin typeface="等线 Light"/>
              <a:cs typeface="等线 Light"/>
            </a:endParaRPr>
          </a:p>
          <a:p>
            <a:pPr lvl="1" marL="698500" marR="5080" indent="-228600">
              <a:lnSpc>
                <a:spcPct val="138300"/>
              </a:lnSpc>
              <a:spcBef>
                <a:spcPts val="52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中国《</a:t>
            </a:r>
            <a:r>
              <a:rPr dirty="0" u="sng" sz="240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等线 Light"/>
                <a:cs typeface="等线 Light"/>
              </a:rPr>
              <a:t>能源百科全书</a:t>
            </a: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》</a:t>
            </a:r>
            <a:r>
              <a:rPr dirty="0" sz="2400" spc="60" b="0">
                <a:solidFill>
                  <a:srgbClr val="333333"/>
                </a:solidFill>
                <a:latin typeface="等线 Light"/>
                <a:cs typeface="等线 Light"/>
              </a:rPr>
              <a:t>：“能源是可以直接或经转换提供人类所需的光、热、 </a:t>
            </a:r>
            <a:r>
              <a:rPr dirty="0" sz="2400" spc="95" b="0">
                <a:solidFill>
                  <a:srgbClr val="333333"/>
                </a:solidFill>
                <a:latin typeface="等线 Light"/>
                <a:cs typeface="等线 Light"/>
              </a:rPr>
              <a:t>动力等任一形式能量的载能体资源。</a:t>
            </a:r>
            <a:r>
              <a:rPr dirty="0" sz="2400" spc="30" b="0">
                <a:solidFill>
                  <a:srgbClr val="333333"/>
                </a:solidFill>
                <a:latin typeface="等线 Light"/>
                <a:cs typeface="等线 Light"/>
              </a:rPr>
              <a:t>”</a:t>
            </a:r>
            <a:endParaRPr sz="2400">
              <a:latin typeface="等线 Light"/>
              <a:cs typeface="等线 Ligh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•"/>
            </a:pPr>
            <a:endParaRPr sz="155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关键的要素相同：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7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1">
                <a:solidFill>
                  <a:srgbClr val="C00000"/>
                </a:solidFill>
                <a:latin typeface="等线"/>
                <a:cs typeface="等线"/>
              </a:rPr>
              <a:t>提供能量</a:t>
            </a:r>
            <a:r>
              <a:rPr dirty="0" sz="2400" b="1">
                <a:latin typeface="等线"/>
                <a:cs typeface="等线"/>
              </a:rPr>
              <a:t>（</a:t>
            </a: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物理本质</a:t>
            </a:r>
            <a:r>
              <a:rPr dirty="0" sz="2400" b="1">
                <a:latin typeface="等线"/>
                <a:cs typeface="等线"/>
              </a:rPr>
              <a:t>）</a:t>
            </a:r>
            <a:endParaRPr sz="2400">
              <a:latin typeface="等线"/>
              <a:cs typeface="等线"/>
            </a:endParaRPr>
          </a:p>
          <a:p>
            <a:pPr lvl="1" marL="698500" indent="-228600">
              <a:lnSpc>
                <a:spcPct val="100000"/>
              </a:lnSpc>
              <a:spcBef>
                <a:spcPts val="163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1">
                <a:solidFill>
                  <a:srgbClr val="C00000"/>
                </a:solidFill>
                <a:latin typeface="等线"/>
                <a:cs typeface="等线"/>
              </a:rPr>
              <a:t>对人有用</a:t>
            </a:r>
            <a:r>
              <a:rPr dirty="0" sz="2400" b="1">
                <a:latin typeface="等线"/>
                <a:cs typeface="等线"/>
              </a:rPr>
              <a:t>（</a:t>
            </a: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价值本质</a:t>
            </a:r>
            <a:r>
              <a:rPr dirty="0" sz="2400" b="1">
                <a:latin typeface="等线"/>
                <a:cs typeface="等线"/>
              </a:rPr>
              <a:t>）</a:t>
            </a:r>
            <a:endParaRPr sz="2400">
              <a:latin typeface="等线"/>
              <a:cs typeface="等线"/>
            </a:endParaRPr>
          </a:p>
          <a:p>
            <a:pPr lvl="1" marL="698500" indent="-228600">
              <a:lnSpc>
                <a:spcPct val="100000"/>
              </a:lnSpc>
              <a:spcBef>
                <a:spcPts val="16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1">
                <a:solidFill>
                  <a:srgbClr val="C00000"/>
                </a:solidFill>
                <a:latin typeface="等线"/>
                <a:cs typeface="等线"/>
              </a:rPr>
              <a:t>源源不断</a:t>
            </a:r>
            <a:r>
              <a:rPr dirty="0" sz="2400" b="1">
                <a:latin typeface="等线"/>
                <a:cs typeface="等线"/>
              </a:rPr>
              <a:t>（</a:t>
            </a: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资源本质</a:t>
            </a:r>
            <a:r>
              <a:rPr dirty="0" sz="2400" b="1">
                <a:latin typeface="等线"/>
                <a:cs typeface="等线"/>
              </a:rPr>
              <a:t>）</a:t>
            </a:r>
            <a:endParaRPr sz="24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2819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能源的特性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484884"/>
            <a:ext cx="1625600" cy="3529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能源</a:t>
            </a:r>
            <a:r>
              <a:rPr dirty="0" sz="2800" spc="25" b="0">
                <a:latin typeface="等线 Light"/>
                <a:cs typeface="等线 Light"/>
              </a:rPr>
              <a:t>5</a:t>
            </a:r>
            <a:r>
              <a:rPr dirty="0" sz="2800" b="0">
                <a:latin typeface="等线 Light"/>
                <a:cs typeface="等线 Light"/>
              </a:rPr>
              <a:t>性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05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有限性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多样性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易变性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耗散性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守恒性</a:t>
            </a:r>
            <a:endParaRPr sz="24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8966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100">
                <a:solidFill>
                  <a:srgbClr val="4472C4"/>
                </a:solidFill>
              </a:rPr>
              <a:t>有限性</a:t>
            </a:r>
            <a:r>
              <a:rPr dirty="0" sz="4400" spc="100"/>
              <a:t>——（来源有限、需求无限）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56284"/>
            <a:ext cx="27432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地球能源的源头</a:t>
            </a:r>
            <a:endParaRPr sz="2800">
              <a:latin typeface="等线 Light"/>
              <a:cs typeface="等线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8444" y="4647692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太阳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6007" y="2053844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月亮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30528" y="2623701"/>
            <a:ext cx="963930" cy="369570"/>
          </a:xfrm>
          <a:prstGeom prst="rect">
            <a:avLst/>
          </a:prstGeom>
          <a:solidFill>
            <a:srgbClr val="00B0F0"/>
          </a:solidFill>
        </p:spPr>
        <p:txBody>
          <a:bodyPr wrap="square" lIns="0" tIns="3365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dirty="0" sz="1800" b="0">
                <a:latin typeface="等线 Light"/>
                <a:cs typeface="等线 Light"/>
              </a:rPr>
              <a:t>潮汐力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68656" y="6357620"/>
            <a:ext cx="269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地热：形成余热</a:t>
            </a:r>
            <a:r>
              <a:rPr dirty="0" sz="1800" spc="25" b="0">
                <a:latin typeface="等线 Light"/>
                <a:cs typeface="等线 Light"/>
              </a:rPr>
              <a:t>+</a:t>
            </a:r>
            <a:r>
              <a:rPr dirty="0" sz="1800" b="0">
                <a:latin typeface="等线 Light"/>
                <a:cs typeface="等线 Light"/>
              </a:rPr>
              <a:t>核素衰变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9746" y="3474211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阳光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3033" y="5549686"/>
            <a:ext cx="2959735" cy="369570"/>
          </a:xfrm>
          <a:prstGeom prst="rect">
            <a:avLst/>
          </a:prstGeom>
          <a:solidFill>
            <a:srgbClr val="00B0F0"/>
          </a:solidFill>
        </p:spPr>
        <p:txBody>
          <a:bodyPr wrap="square" lIns="0" tIns="3429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dirty="0" sz="1800" b="0">
                <a:latin typeface="等线 Light"/>
                <a:cs typeface="等线 Light"/>
              </a:rPr>
              <a:t>太阳是地球能源的重要来源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51126"/>
            <a:ext cx="3084031" cy="19737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5643" y="1608188"/>
            <a:ext cx="3641623" cy="364162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288144" y="3788901"/>
            <a:ext cx="1574800" cy="111125"/>
            <a:chOff x="3288144" y="3788901"/>
            <a:chExt cx="1574800" cy="111125"/>
          </a:xfrm>
        </p:grpSpPr>
        <p:sp>
          <p:nvSpPr>
            <p:cNvPr id="13" name="object 13"/>
            <p:cNvSpPr/>
            <p:nvPr/>
          </p:nvSpPr>
          <p:spPr>
            <a:xfrm>
              <a:off x="3294494" y="3795251"/>
              <a:ext cx="1562100" cy="98425"/>
            </a:xfrm>
            <a:custGeom>
              <a:avLst/>
              <a:gdLst/>
              <a:ahLst/>
              <a:cxnLst/>
              <a:rect l="l" t="t" r="r" b="b"/>
              <a:pathLst>
                <a:path w="1562100" h="98425">
                  <a:moveTo>
                    <a:pt x="1512793" y="0"/>
                  </a:moveTo>
                  <a:lnTo>
                    <a:pt x="1512793" y="24580"/>
                  </a:lnTo>
                  <a:lnTo>
                    <a:pt x="0" y="24580"/>
                  </a:lnTo>
                  <a:lnTo>
                    <a:pt x="0" y="73741"/>
                  </a:lnTo>
                  <a:lnTo>
                    <a:pt x="1512793" y="73741"/>
                  </a:lnTo>
                  <a:lnTo>
                    <a:pt x="1512793" y="98322"/>
                  </a:lnTo>
                  <a:lnTo>
                    <a:pt x="1561953" y="49161"/>
                  </a:lnTo>
                  <a:lnTo>
                    <a:pt x="151279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94494" y="3795251"/>
              <a:ext cx="1562100" cy="98425"/>
            </a:xfrm>
            <a:custGeom>
              <a:avLst/>
              <a:gdLst/>
              <a:ahLst/>
              <a:cxnLst/>
              <a:rect l="l" t="t" r="r" b="b"/>
              <a:pathLst>
                <a:path w="1562100" h="98425">
                  <a:moveTo>
                    <a:pt x="0" y="24580"/>
                  </a:moveTo>
                  <a:lnTo>
                    <a:pt x="1512794" y="24580"/>
                  </a:lnTo>
                  <a:lnTo>
                    <a:pt x="1512794" y="0"/>
                  </a:lnTo>
                  <a:lnTo>
                    <a:pt x="1561954" y="49161"/>
                  </a:lnTo>
                  <a:lnTo>
                    <a:pt x="1512794" y="98322"/>
                  </a:lnTo>
                  <a:lnTo>
                    <a:pt x="1512794" y="73741"/>
                  </a:lnTo>
                  <a:lnTo>
                    <a:pt x="0" y="73741"/>
                  </a:lnTo>
                  <a:lnTo>
                    <a:pt x="0" y="2458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145765" y="6089396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（万物生长靠太阳）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18967" y="5549686"/>
            <a:ext cx="934085" cy="369570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58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5"/>
              </a:spcBef>
            </a:pPr>
            <a:r>
              <a:rPr dirty="0" sz="1800" b="1">
                <a:solidFill>
                  <a:srgbClr val="FFFFFF"/>
                </a:solidFill>
                <a:latin typeface="等线"/>
                <a:cs typeface="等线"/>
              </a:rPr>
              <a:t>源头1：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96462" y="2623701"/>
            <a:ext cx="934085" cy="369570"/>
          </a:xfrm>
          <a:prstGeom prst="rect">
            <a:avLst/>
          </a:prstGeom>
          <a:solidFill>
            <a:srgbClr val="C00000"/>
          </a:solidFill>
        </p:spPr>
        <p:txBody>
          <a:bodyPr wrap="square" lIns="0" tIns="3111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dirty="0" sz="1800" b="1">
                <a:solidFill>
                  <a:srgbClr val="FFFFFF"/>
                </a:solidFill>
                <a:latin typeface="等线"/>
                <a:cs typeface="等线"/>
              </a:rPr>
              <a:t>源头2：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69302" y="6336689"/>
            <a:ext cx="934085" cy="369570"/>
          </a:xfrm>
          <a:custGeom>
            <a:avLst/>
            <a:gdLst/>
            <a:ahLst/>
            <a:cxnLst/>
            <a:rect l="l" t="t" r="r" b="b"/>
            <a:pathLst>
              <a:path w="934084" h="369570">
                <a:moveTo>
                  <a:pt x="934064" y="0"/>
                </a:moveTo>
                <a:lnTo>
                  <a:pt x="0" y="0"/>
                </a:lnTo>
                <a:lnTo>
                  <a:pt x="0" y="369332"/>
                </a:lnTo>
                <a:lnTo>
                  <a:pt x="934064" y="369332"/>
                </a:lnTo>
                <a:lnTo>
                  <a:pt x="9340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248043" y="6357620"/>
            <a:ext cx="838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等线"/>
                <a:cs typeface="等线"/>
              </a:rPr>
              <a:t>源头3：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6895" y="1138515"/>
            <a:ext cx="3200400" cy="406400"/>
          </a:xfrm>
          <a:custGeom>
            <a:avLst/>
            <a:gdLst/>
            <a:ahLst/>
            <a:cxnLst/>
            <a:rect l="l" t="t" r="r" b="b"/>
            <a:pathLst>
              <a:path w="3200400" h="406400">
                <a:moveTo>
                  <a:pt x="3200400" y="0"/>
                </a:moveTo>
                <a:lnTo>
                  <a:pt x="0" y="0"/>
                </a:lnTo>
                <a:lnTo>
                  <a:pt x="0" y="406400"/>
                </a:lnTo>
                <a:lnTo>
                  <a:pt x="3200400" y="406400"/>
                </a:lnTo>
                <a:lnTo>
                  <a:pt x="32004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054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文明与能源利用水平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070495" y="1824316"/>
            <a:ext cx="1082675" cy="342900"/>
          </a:xfrm>
          <a:custGeom>
            <a:avLst/>
            <a:gdLst/>
            <a:ahLst/>
            <a:cxnLst/>
            <a:rect l="l" t="t" r="r" b="b"/>
            <a:pathLst>
              <a:path w="1082675" h="342900">
                <a:moveTo>
                  <a:pt x="1082675" y="0"/>
                </a:moveTo>
                <a:lnTo>
                  <a:pt x="777875" y="0"/>
                </a:lnTo>
                <a:lnTo>
                  <a:pt x="609600" y="0"/>
                </a:lnTo>
                <a:lnTo>
                  <a:pt x="0" y="0"/>
                </a:lnTo>
                <a:lnTo>
                  <a:pt x="0" y="342900"/>
                </a:lnTo>
                <a:lnTo>
                  <a:pt x="609600" y="342900"/>
                </a:lnTo>
                <a:lnTo>
                  <a:pt x="777875" y="342900"/>
                </a:lnTo>
                <a:lnTo>
                  <a:pt x="1082675" y="342900"/>
                </a:lnTo>
                <a:lnTo>
                  <a:pt x="1082675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0495" y="2433916"/>
            <a:ext cx="1167130" cy="342900"/>
          </a:xfrm>
          <a:custGeom>
            <a:avLst/>
            <a:gdLst/>
            <a:ahLst/>
            <a:cxnLst/>
            <a:rect l="l" t="t" r="r" b="b"/>
            <a:pathLst>
              <a:path w="1167130" h="342900">
                <a:moveTo>
                  <a:pt x="1166812" y="0"/>
                </a:moveTo>
                <a:lnTo>
                  <a:pt x="862012" y="0"/>
                </a:lnTo>
                <a:lnTo>
                  <a:pt x="609600" y="0"/>
                </a:lnTo>
                <a:lnTo>
                  <a:pt x="0" y="0"/>
                </a:lnTo>
                <a:lnTo>
                  <a:pt x="0" y="342900"/>
                </a:lnTo>
                <a:lnTo>
                  <a:pt x="609600" y="342900"/>
                </a:lnTo>
                <a:lnTo>
                  <a:pt x="862012" y="342900"/>
                </a:lnTo>
                <a:lnTo>
                  <a:pt x="1166812" y="342900"/>
                </a:lnTo>
                <a:lnTo>
                  <a:pt x="1166812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70495" y="3043516"/>
            <a:ext cx="1250950" cy="342900"/>
          </a:xfrm>
          <a:custGeom>
            <a:avLst/>
            <a:gdLst/>
            <a:ahLst/>
            <a:cxnLst/>
            <a:rect l="l" t="t" r="r" b="b"/>
            <a:pathLst>
              <a:path w="1250950" h="342900">
                <a:moveTo>
                  <a:pt x="1250950" y="0"/>
                </a:moveTo>
                <a:lnTo>
                  <a:pt x="946150" y="0"/>
                </a:lnTo>
                <a:lnTo>
                  <a:pt x="609600" y="0"/>
                </a:lnTo>
                <a:lnTo>
                  <a:pt x="0" y="0"/>
                </a:lnTo>
                <a:lnTo>
                  <a:pt x="0" y="342900"/>
                </a:lnTo>
                <a:lnTo>
                  <a:pt x="609600" y="342900"/>
                </a:lnTo>
                <a:lnTo>
                  <a:pt x="946150" y="342900"/>
                </a:lnTo>
                <a:lnTo>
                  <a:pt x="1250950" y="342900"/>
                </a:lnTo>
                <a:lnTo>
                  <a:pt x="125095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1995" y="1088643"/>
            <a:ext cx="8804275" cy="229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文明的分级：</a:t>
            </a:r>
            <a:r>
              <a:rPr dirty="0" sz="2800" b="0">
                <a:solidFill>
                  <a:srgbClr val="333333"/>
                </a:solidFill>
                <a:latin typeface="等线 Light"/>
                <a:cs typeface="等线 Light"/>
              </a:rPr>
              <a:t>卡尔达舍夫文明等级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03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类型</a:t>
            </a:r>
            <a:r>
              <a:rPr dirty="0" sz="240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dirty="0" sz="2400" spc="-1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：该文明可以主宰所在行星以及周围卫星能源的总和。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类型</a:t>
            </a:r>
            <a:r>
              <a:rPr dirty="0" sz="2400" spc="-5">
                <a:solidFill>
                  <a:srgbClr val="333333"/>
                </a:solidFill>
                <a:latin typeface="Arial"/>
                <a:cs typeface="Arial"/>
              </a:rPr>
              <a:t>II</a:t>
            </a:r>
            <a:r>
              <a:rPr dirty="0" sz="2400" spc="-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：该文明能够收集整个</a:t>
            </a:r>
            <a:r>
              <a:rPr dirty="0" u="sng" sz="240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等线 Light"/>
                <a:cs typeface="等线 Light"/>
              </a:rPr>
              <a:t>恒星系统</a:t>
            </a: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的能源。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类型</a:t>
            </a:r>
            <a:r>
              <a:rPr dirty="0" sz="2400" spc="-5">
                <a:solidFill>
                  <a:srgbClr val="333333"/>
                </a:solidFill>
                <a:latin typeface="Arial"/>
                <a:cs typeface="Arial"/>
              </a:rPr>
              <a:t>III</a:t>
            </a:r>
            <a:r>
              <a:rPr dirty="0" sz="2400" spc="-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：该文明可以利用</a:t>
            </a:r>
            <a:r>
              <a:rPr dirty="0" u="sng" sz="240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等线 Light"/>
                <a:cs typeface="等线 Light"/>
              </a:rPr>
              <a:t>银河系</a:t>
            </a: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系统的能源而为其所用。</a:t>
            </a:r>
            <a:endParaRPr sz="2400">
              <a:latin typeface="等线 Light"/>
              <a:cs typeface="等线 Ligh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172" y="3603318"/>
            <a:ext cx="4626531" cy="30812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09445" y="5766308"/>
            <a:ext cx="5283200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33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人类目前的水平是在太阳这个火堆旁边远远的守着， 既不敢靠近，也不能远离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378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星系文明初探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5" y="1225803"/>
            <a:ext cx="36290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如何进化到</a:t>
            </a:r>
            <a:r>
              <a:rPr dirty="0" sz="2800" spc="50" b="0">
                <a:latin typeface="等线 Light"/>
                <a:cs typeface="等线 Light"/>
              </a:rPr>
              <a:t>II</a:t>
            </a:r>
            <a:r>
              <a:rPr dirty="0" sz="2800" b="0">
                <a:latin typeface="等线 Light"/>
                <a:cs typeface="等线 Light"/>
              </a:rPr>
              <a:t>型文明？</a:t>
            </a:r>
            <a:endParaRPr sz="2800">
              <a:latin typeface="等线 Light"/>
              <a:cs typeface="等线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6260" y="2093467"/>
            <a:ext cx="254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戴森球：收集主星的能源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78108" y="1840484"/>
            <a:ext cx="254000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木星：未点燃的太阳</a:t>
            </a:r>
            <a:endParaRPr sz="1800">
              <a:latin typeface="等线 Light"/>
              <a:cs typeface="等线 Light"/>
            </a:endParaRPr>
          </a:p>
          <a:p>
            <a:pPr algn="ctr">
              <a:lnSpc>
                <a:spcPts val="2135"/>
              </a:lnSpc>
            </a:pPr>
            <a:r>
              <a:rPr dirty="0" sz="1800" b="0">
                <a:latin typeface="等线 Light"/>
                <a:cs typeface="等线 Light"/>
              </a:rPr>
              <a:t>（星际探索的燃料储备）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570" y="2538158"/>
            <a:ext cx="4286249" cy="34766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4760" y="2581529"/>
            <a:ext cx="4406695" cy="35253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7569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能源的</a:t>
            </a:r>
            <a:r>
              <a:rPr dirty="0" sz="4300" spc="100">
                <a:solidFill>
                  <a:srgbClr val="4472C4"/>
                </a:solidFill>
              </a:rPr>
              <a:t>多样性</a:t>
            </a:r>
            <a:r>
              <a:rPr dirty="0" sz="4400" spc="100"/>
              <a:t>-（万物皆能源）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03613" y="1090337"/>
            <a:ext cx="10382250" cy="218630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分类：</a:t>
            </a:r>
            <a:endParaRPr sz="2800">
              <a:latin typeface="等线 Light"/>
              <a:cs typeface="等线 Light"/>
            </a:endParaRPr>
          </a:p>
          <a:p>
            <a:pPr lvl="1" marL="698500" indent="-229235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按转化与否</a:t>
            </a:r>
            <a:endParaRPr sz="2400">
              <a:latin typeface="等线 Light"/>
              <a:cs typeface="等线 Light"/>
            </a:endParaRPr>
          </a:p>
          <a:p>
            <a:pPr lvl="2" marL="1155700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155700" algn="l"/>
              </a:tabLst>
            </a:pPr>
            <a:r>
              <a:rPr dirty="0" sz="2000" b="0">
                <a:latin typeface="等线 Light"/>
                <a:cs typeface="等线 Light"/>
              </a:rPr>
              <a:t>一次能源（直接来自自然界）</a:t>
            </a:r>
            <a:r>
              <a:rPr dirty="0" sz="2000" spc="-85" b="0">
                <a:latin typeface="等线 Light"/>
                <a:cs typeface="等线 Light"/>
              </a:rPr>
              <a:t> </a:t>
            </a:r>
            <a:r>
              <a:rPr dirty="0" sz="2000" b="0">
                <a:latin typeface="等线 Light"/>
                <a:cs typeface="等线 Light"/>
              </a:rPr>
              <a:t>：煤炭、石油、天然气、水能、太阳能、风能、核能</a:t>
            </a:r>
            <a:endParaRPr sz="2000">
              <a:latin typeface="等线 Light"/>
              <a:cs typeface="等线 Light"/>
            </a:endParaRPr>
          </a:p>
          <a:p>
            <a:pPr lvl="3" marL="16129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612900" algn="l"/>
              </a:tabLst>
            </a:pPr>
            <a:r>
              <a:rPr dirty="0" sz="1800" b="0">
                <a:latin typeface="等线 Light"/>
                <a:cs typeface="等线 Light"/>
              </a:rPr>
              <a:t>可再生（短时间可循环或补充）：水、太阳能、风能</a:t>
            </a:r>
            <a:endParaRPr sz="1800">
              <a:latin typeface="等线 Light"/>
              <a:cs typeface="等线 Light"/>
            </a:endParaRPr>
          </a:p>
          <a:p>
            <a:pPr lvl="3" marL="16129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612900" algn="l"/>
              </a:tabLst>
            </a:pPr>
            <a:r>
              <a:rPr dirty="0" sz="1800" b="0">
                <a:latin typeface="等线 Light"/>
                <a:cs typeface="等线 Light"/>
              </a:rPr>
              <a:t>不可再生（长时间形成）：煤炭、石油、天然气</a:t>
            </a:r>
            <a:endParaRPr sz="1800">
              <a:latin typeface="等线 Light"/>
              <a:cs typeface="等线 Light"/>
            </a:endParaRPr>
          </a:p>
          <a:p>
            <a:pPr lvl="2" marL="1155700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1155700" algn="l"/>
              </a:tabLst>
            </a:pPr>
            <a:r>
              <a:rPr dirty="0" sz="2000" b="0">
                <a:latin typeface="等线 Light"/>
                <a:cs typeface="等线 Light"/>
              </a:rPr>
              <a:t>二次能源（经过转化后得到）：电能、蒸汽、煤气</a:t>
            </a:r>
            <a:r>
              <a:rPr dirty="0" sz="2000" spc="-5" b="0">
                <a:latin typeface="等线 Light"/>
                <a:cs typeface="等线 Light"/>
              </a:rPr>
              <a:t>（CO）</a:t>
            </a:r>
            <a:r>
              <a:rPr dirty="0" sz="2000" b="0">
                <a:latin typeface="等线 Light"/>
                <a:cs typeface="等线 Light"/>
              </a:rPr>
              <a:t>、激光、汽油柴油</a:t>
            </a:r>
            <a:r>
              <a:rPr dirty="0" sz="2000" spc="65" b="0">
                <a:latin typeface="等线 Light"/>
                <a:cs typeface="等线 Light"/>
              </a:rPr>
              <a:t>…</a:t>
            </a:r>
            <a:endParaRPr sz="2000">
              <a:latin typeface="等线 Light"/>
              <a:cs typeface="等线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7763" y="4188459"/>
            <a:ext cx="19812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4000" spc="195">
                <a:latin typeface="Cambria Math"/>
                <a:cs typeface="Cambria Math"/>
              </a:rPr>
              <a:t>E </a:t>
            </a:r>
            <a:r>
              <a:rPr dirty="0" sz="4000">
                <a:latin typeface="Cambria Math"/>
                <a:cs typeface="Cambria Math"/>
              </a:rPr>
              <a:t>=</a:t>
            </a:r>
            <a:r>
              <a:rPr dirty="0" sz="4000" spc="335">
                <a:latin typeface="Cambria Math"/>
                <a:cs typeface="Cambria Math"/>
              </a:rPr>
              <a:t> </a:t>
            </a:r>
            <a:r>
              <a:rPr dirty="0" sz="4000" spc="365">
                <a:latin typeface="Cambria Math"/>
                <a:cs typeface="Cambria Math"/>
              </a:rPr>
              <a:t>𝑚𝑐</a:t>
            </a:r>
            <a:r>
              <a:rPr dirty="0" baseline="27777" sz="4350" spc="547">
                <a:latin typeface="Cambria Math"/>
                <a:cs typeface="Cambria Math"/>
              </a:rPr>
              <a:t>!</a:t>
            </a:r>
            <a:endParaRPr baseline="27777" sz="43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833" y="6107683"/>
            <a:ext cx="3454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质量可转化能量，万物皆可是能源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6599" y="6122923"/>
            <a:ext cx="3683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如何将质量转化为能量还是未解之谜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0850" y="3363291"/>
            <a:ext cx="2857500" cy="2724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10363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能源的形式-一次能源（直接来自大自然）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09" y="1720456"/>
            <a:ext cx="2507372" cy="17952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0712" y="1690687"/>
            <a:ext cx="2728090" cy="17241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0537" y="1704125"/>
            <a:ext cx="2958005" cy="169351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346515"/>
            <a:ext cx="2545281" cy="15193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51441" y="4252952"/>
            <a:ext cx="2387361" cy="18287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5561" y="4047236"/>
            <a:ext cx="2263943" cy="19746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42595" y="1673485"/>
            <a:ext cx="2971292" cy="17241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87902" y="4001293"/>
            <a:ext cx="3050983" cy="201949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80603" y="3593083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石油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2095" y="355650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煤炭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29285" y="3556507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天然气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39610" y="3458971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生物质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0294" y="5955283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水能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31785" y="6101588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风能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59467" y="6150355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太阳能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52943" y="6174740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核能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12039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能源的形式-二次能源（由一次能源转化或再造）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333473" y="3550411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电能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7102" y="3550411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蒸汽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294" y="5851652"/>
            <a:ext cx="1003300" cy="78168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800" b="0">
                <a:latin typeface="等线 Light"/>
                <a:cs typeface="等线 Light"/>
              </a:rPr>
              <a:t>水能</a:t>
            </a:r>
            <a:endParaRPr sz="1800">
              <a:latin typeface="等线 Light"/>
              <a:cs typeface="等线 Light"/>
            </a:endParaRPr>
          </a:p>
          <a:p>
            <a:pPr marL="304165">
              <a:lnSpc>
                <a:spcPct val="100000"/>
              </a:lnSpc>
              <a:spcBef>
                <a:spcPts val="815"/>
              </a:spcBef>
            </a:pPr>
            <a:r>
              <a:rPr dirty="0" sz="1800" b="0">
                <a:latin typeface="等线 Light"/>
                <a:cs typeface="等线 Light"/>
              </a:rPr>
              <a:t>石油气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1801" y="6333235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汽柴油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77819" y="646734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激光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52943" y="6174740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核能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654" y="1506571"/>
            <a:ext cx="3749509" cy="19825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3189" y="1499835"/>
            <a:ext cx="4308914" cy="19928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575" y="4001293"/>
            <a:ext cx="2232694" cy="22196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6157" y="4195748"/>
            <a:ext cx="3111435" cy="20647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99610" y="4001293"/>
            <a:ext cx="3809998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9245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能源的特点-</a:t>
            </a:r>
            <a:r>
              <a:rPr dirty="0" sz="4300" spc="100">
                <a:solidFill>
                  <a:srgbClr val="4472C4"/>
                </a:solidFill>
              </a:rPr>
              <a:t>易变性</a:t>
            </a:r>
            <a:r>
              <a:rPr dirty="0" sz="4400" spc="100"/>
              <a:t>（可以相互转化）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2565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案例-火力发电</a:t>
            </a:r>
            <a:endParaRPr sz="2800">
              <a:latin typeface="等线 Light"/>
              <a:cs typeface="等线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8657" y="2540206"/>
            <a:ext cx="4598670" cy="2834005"/>
            <a:chOff x="6478657" y="2540206"/>
            <a:chExt cx="4598670" cy="28340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8657" y="2540206"/>
              <a:ext cx="4598506" cy="28335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71291" y="2899905"/>
              <a:ext cx="1245235" cy="2201545"/>
            </a:xfrm>
            <a:custGeom>
              <a:avLst/>
              <a:gdLst/>
              <a:ahLst/>
              <a:cxnLst/>
              <a:rect l="l" t="t" r="r" b="b"/>
              <a:pathLst>
                <a:path w="1245234" h="2201545">
                  <a:moveTo>
                    <a:pt x="0" y="207447"/>
                  </a:moveTo>
                  <a:lnTo>
                    <a:pt x="5478" y="159881"/>
                  </a:lnTo>
                  <a:lnTo>
                    <a:pt x="21085" y="116217"/>
                  </a:lnTo>
                  <a:lnTo>
                    <a:pt x="45573" y="77699"/>
                  </a:lnTo>
                  <a:lnTo>
                    <a:pt x="77699" y="45573"/>
                  </a:lnTo>
                  <a:lnTo>
                    <a:pt x="116217" y="21085"/>
                  </a:lnTo>
                  <a:lnTo>
                    <a:pt x="159882" y="5478"/>
                  </a:lnTo>
                  <a:lnTo>
                    <a:pt x="207447" y="0"/>
                  </a:lnTo>
                  <a:lnTo>
                    <a:pt x="1037218" y="0"/>
                  </a:lnTo>
                  <a:lnTo>
                    <a:pt x="1084783" y="5478"/>
                  </a:lnTo>
                  <a:lnTo>
                    <a:pt x="1128448" y="21085"/>
                  </a:lnTo>
                  <a:lnTo>
                    <a:pt x="1166966" y="45573"/>
                  </a:lnTo>
                  <a:lnTo>
                    <a:pt x="1199091" y="77699"/>
                  </a:lnTo>
                  <a:lnTo>
                    <a:pt x="1223580" y="116217"/>
                  </a:lnTo>
                  <a:lnTo>
                    <a:pt x="1239187" y="159881"/>
                  </a:lnTo>
                  <a:lnTo>
                    <a:pt x="1244666" y="207447"/>
                  </a:lnTo>
                  <a:lnTo>
                    <a:pt x="1244666" y="1993517"/>
                  </a:lnTo>
                  <a:lnTo>
                    <a:pt x="1239187" y="2041083"/>
                  </a:lnTo>
                  <a:lnTo>
                    <a:pt x="1223580" y="2084747"/>
                  </a:lnTo>
                  <a:lnTo>
                    <a:pt x="1199091" y="2123265"/>
                  </a:lnTo>
                  <a:lnTo>
                    <a:pt x="1166966" y="2155391"/>
                  </a:lnTo>
                  <a:lnTo>
                    <a:pt x="1128448" y="2179879"/>
                  </a:lnTo>
                  <a:lnTo>
                    <a:pt x="1084783" y="2195486"/>
                  </a:lnTo>
                  <a:lnTo>
                    <a:pt x="1037218" y="2200965"/>
                  </a:lnTo>
                  <a:lnTo>
                    <a:pt x="207447" y="2200965"/>
                  </a:lnTo>
                  <a:lnTo>
                    <a:pt x="159882" y="2195486"/>
                  </a:lnTo>
                  <a:lnTo>
                    <a:pt x="116217" y="2179879"/>
                  </a:lnTo>
                  <a:lnTo>
                    <a:pt x="77699" y="2155391"/>
                  </a:lnTo>
                  <a:lnTo>
                    <a:pt x="45573" y="2123265"/>
                  </a:lnTo>
                  <a:lnTo>
                    <a:pt x="21085" y="2084747"/>
                  </a:lnTo>
                  <a:lnTo>
                    <a:pt x="5478" y="2041083"/>
                  </a:lnTo>
                  <a:lnTo>
                    <a:pt x="0" y="1993517"/>
                  </a:lnTo>
                  <a:lnTo>
                    <a:pt x="0" y="20744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873656" y="2894797"/>
              <a:ext cx="1543685" cy="1009650"/>
            </a:xfrm>
            <a:custGeom>
              <a:avLst/>
              <a:gdLst/>
              <a:ahLst/>
              <a:cxnLst/>
              <a:rect l="l" t="t" r="r" b="b"/>
              <a:pathLst>
                <a:path w="1543684" h="1009650">
                  <a:moveTo>
                    <a:pt x="0" y="168203"/>
                  </a:moveTo>
                  <a:lnTo>
                    <a:pt x="6008" y="123488"/>
                  </a:lnTo>
                  <a:lnTo>
                    <a:pt x="22964" y="83307"/>
                  </a:lnTo>
                  <a:lnTo>
                    <a:pt x="49265" y="49265"/>
                  </a:lnTo>
                  <a:lnTo>
                    <a:pt x="83307" y="22964"/>
                  </a:lnTo>
                  <a:lnTo>
                    <a:pt x="123488" y="6008"/>
                  </a:lnTo>
                  <a:lnTo>
                    <a:pt x="168203" y="0"/>
                  </a:lnTo>
                  <a:lnTo>
                    <a:pt x="1374955" y="0"/>
                  </a:lnTo>
                  <a:lnTo>
                    <a:pt x="1419670" y="6008"/>
                  </a:lnTo>
                  <a:lnTo>
                    <a:pt x="1459850" y="22964"/>
                  </a:lnTo>
                  <a:lnTo>
                    <a:pt x="1493892" y="49265"/>
                  </a:lnTo>
                  <a:lnTo>
                    <a:pt x="1520193" y="83307"/>
                  </a:lnTo>
                  <a:lnTo>
                    <a:pt x="1537149" y="123488"/>
                  </a:lnTo>
                  <a:lnTo>
                    <a:pt x="1543158" y="168203"/>
                  </a:lnTo>
                  <a:lnTo>
                    <a:pt x="1543158" y="840997"/>
                  </a:lnTo>
                  <a:lnTo>
                    <a:pt x="1537149" y="885712"/>
                  </a:lnTo>
                  <a:lnTo>
                    <a:pt x="1520193" y="925893"/>
                  </a:lnTo>
                  <a:lnTo>
                    <a:pt x="1493892" y="959935"/>
                  </a:lnTo>
                  <a:lnTo>
                    <a:pt x="1459850" y="986236"/>
                  </a:lnTo>
                  <a:lnTo>
                    <a:pt x="1419670" y="1003192"/>
                  </a:lnTo>
                  <a:lnTo>
                    <a:pt x="1374955" y="1009201"/>
                  </a:lnTo>
                  <a:lnTo>
                    <a:pt x="168203" y="1009201"/>
                  </a:lnTo>
                  <a:lnTo>
                    <a:pt x="123488" y="1003192"/>
                  </a:lnTo>
                  <a:lnTo>
                    <a:pt x="83307" y="986236"/>
                  </a:lnTo>
                  <a:lnTo>
                    <a:pt x="49265" y="959935"/>
                  </a:lnTo>
                  <a:lnTo>
                    <a:pt x="22964" y="925893"/>
                  </a:lnTo>
                  <a:lnTo>
                    <a:pt x="6008" y="885712"/>
                  </a:lnTo>
                  <a:lnTo>
                    <a:pt x="0" y="840997"/>
                  </a:lnTo>
                  <a:lnTo>
                    <a:pt x="0" y="16820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456238" y="2872776"/>
              <a:ext cx="405765" cy="1009650"/>
            </a:xfrm>
            <a:custGeom>
              <a:avLst/>
              <a:gdLst/>
              <a:ahLst/>
              <a:cxnLst/>
              <a:rect l="l" t="t" r="r" b="b"/>
              <a:pathLst>
                <a:path w="405765" h="1009650">
                  <a:moveTo>
                    <a:pt x="0" y="67584"/>
                  </a:moveTo>
                  <a:lnTo>
                    <a:pt x="5311" y="41277"/>
                  </a:lnTo>
                  <a:lnTo>
                    <a:pt x="19795" y="19795"/>
                  </a:lnTo>
                  <a:lnTo>
                    <a:pt x="41277" y="5311"/>
                  </a:lnTo>
                  <a:lnTo>
                    <a:pt x="67584" y="0"/>
                  </a:lnTo>
                  <a:lnTo>
                    <a:pt x="337917" y="0"/>
                  </a:lnTo>
                  <a:lnTo>
                    <a:pt x="364224" y="5311"/>
                  </a:lnTo>
                  <a:lnTo>
                    <a:pt x="385706" y="19795"/>
                  </a:lnTo>
                  <a:lnTo>
                    <a:pt x="400190" y="41277"/>
                  </a:lnTo>
                  <a:lnTo>
                    <a:pt x="405502" y="67584"/>
                  </a:lnTo>
                  <a:lnTo>
                    <a:pt x="405502" y="941616"/>
                  </a:lnTo>
                  <a:lnTo>
                    <a:pt x="400190" y="967923"/>
                  </a:lnTo>
                  <a:lnTo>
                    <a:pt x="385706" y="989405"/>
                  </a:lnTo>
                  <a:lnTo>
                    <a:pt x="364224" y="1003889"/>
                  </a:lnTo>
                  <a:lnTo>
                    <a:pt x="337917" y="1009201"/>
                  </a:lnTo>
                  <a:lnTo>
                    <a:pt x="67584" y="1009201"/>
                  </a:lnTo>
                  <a:lnTo>
                    <a:pt x="41277" y="1003889"/>
                  </a:lnTo>
                  <a:lnTo>
                    <a:pt x="19795" y="989405"/>
                  </a:lnTo>
                  <a:lnTo>
                    <a:pt x="5311" y="967923"/>
                  </a:lnTo>
                  <a:lnTo>
                    <a:pt x="0" y="941616"/>
                  </a:lnTo>
                  <a:lnTo>
                    <a:pt x="0" y="6758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852324" y="2645155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锅炉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37506" y="2654300"/>
            <a:ext cx="1715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6000" algn="l"/>
              </a:tabLst>
            </a:pPr>
            <a:r>
              <a:rPr dirty="0" sz="1800" b="0">
                <a:latin typeface="等线 Light"/>
                <a:cs typeface="等线 Light"/>
              </a:rPr>
              <a:t>汽轮机	</a:t>
            </a:r>
            <a:r>
              <a:rPr dirty="0" baseline="1543" sz="2700" b="0">
                <a:latin typeface="等线 Light"/>
                <a:cs typeface="等线 Light"/>
              </a:rPr>
              <a:t>发电机</a:t>
            </a:r>
            <a:endParaRPr baseline="1543" sz="2700">
              <a:latin typeface="等线 Light"/>
              <a:cs typeface="等线 Ligh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544" y="2565744"/>
            <a:ext cx="5141997" cy="28080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50573" y="605586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煤炭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21808" y="6037579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蒸汽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57926" y="6022340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动能</a:t>
            </a:r>
            <a:endParaRPr sz="1800">
              <a:latin typeface="等线 Light"/>
              <a:cs typeface="等线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73887" y="5841891"/>
            <a:ext cx="1219200" cy="788035"/>
            <a:chOff x="2973887" y="5841891"/>
            <a:chExt cx="1219200" cy="788035"/>
          </a:xfrm>
        </p:grpSpPr>
        <p:sp>
          <p:nvSpPr>
            <p:cNvPr id="16" name="object 16"/>
            <p:cNvSpPr/>
            <p:nvPr/>
          </p:nvSpPr>
          <p:spPr>
            <a:xfrm>
              <a:off x="2980237" y="5848241"/>
              <a:ext cx="1206500" cy="775335"/>
            </a:xfrm>
            <a:custGeom>
              <a:avLst/>
              <a:gdLst/>
              <a:ahLst/>
              <a:cxnLst/>
              <a:rect l="l" t="t" r="r" b="b"/>
              <a:pathLst>
                <a:path w="1206500" h="775334">
                  <a:moveTo>
                    <a:pt x="1076736" y="0"/>
                  </a:moveTo>
                  <a:lnTo>
                    <a:pt x="129211" y="0"/>
                  </a:lnTo>
                  <a:lnTo>
                    <a:pt x="78916" y="10154"/>
                  </a:lnTo>
                  <a:lnTo>
                    <a:pt x="37845" y="37844"/>
                  </a:lnTo>
                  <a:lnTo>
                    <a:pt x="10154" y="78916"/>
                  </a:lnTo>
                  <a:lnTo>
                    <a:pt x="0" y="129210"/>
                  </a:lnTo>
                  <a:lnTo>
                    <a:pt x="0" y="646041"/>
                  </a:lnTo>
                  <a:lnTo>
                    <a:pt x="10154" y="696335"/>
                  </a:lnTo>
                  <a:lnTo>
                    <a:pt x="37845" y="737406"/>
                  </a:lnTo>
                  <a:lnTo>
                    <a:pt x="78916" y="765097"/>
                  </a:lnTo>
                  <a:lnTo>
                    <a:pt x="129211" y="775251"/>
                  </a:lnTo>
                  <a:lnTo>
                    <a:pt x="1076736" y="775251"/>
                  </a:lnTo>
                  <a:lnTo>
                    <a:pt x="1127031" y="765097"/>
                  </a:lnTo>
                  <a:lnTo>
                    <a:pt x="1168102" y="737406"/>
                  </a:lnTo>
                  <a:lnTo>
                    <a:pt x="1195793" y="696335"/>
                  </a:lnTo>
                  <a:lnTo>
                    <a:pt x="1205947" y="646041"/>
                  </a:lnTo>
                  <a:lnTo>
                    <a:pt x="1205947" y="129210"/>
                  </a:lnTo>
                  <a:lnTo>
                    <a:pt x="1195793" y="78916"/>
                  </a:lnTo>
                  <a:lnTo>
                    <a:pt x="1168102" y="37844"/>
                  </a:lnTo>
                  <a:lnTo>
                    <a:pt x="1127031" y="10154"/>
                  </a:lnTo>
                  <a:lnTo>
                    <a:pt x="107673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80237" y="5848241"/>
              <a:ext cx="1206500" cy="775335"/>
            </a:xfrm>
            <a:custGeom>
              <a:avLst/>
              <a:gdLst/>
              <a:ahLst/>
              <a:cxnLst/>
              <a:rect l="l" t="t" r="r" b="b"/>
              <a:pathLst>
                <a:path w="1206500" h="775334">
                  <a:moveTo>
                    <a:pt x="0" y="129210"/>
                  </a:moveTo>
                  <a:lnTo>
                    <a:pt x="10154" y="78916"/>
                  </a:lnTo>
                  <a:lnTo>
                    <a:pt x="37844" y="37844"/>
                  </a:lnTo>
                  <a:lnTo>
                    <a:pt x="78916" y="10154"/>
                  </a:lnTo>
                  <a:lnTo>
                    <a:pt x="129210" y="0"/>
                  </a:lnTo>
                  <a:lnTo>
                    <a:pt x="1076736" y="0"/>
                  </a:lnTo>
                  <a:lnTo>
                    <a:pt x="1127030" y="10154"/>
                  </a:lnTo>
                  <a:lnTo>
                    <a:pt x="1168101" y="37844"/>
                  </a:lnTo>
                  <a:lnTo>
                    <a:pt x="1195792" y="78916"/>
                  </a:lnTo>
                  <a:lnTo>
                    <a:pt x="1205947" y="129210"/>
                  </a:lnTo>
                  <a:lnTo>
                    <a:pt x="1205947" y="646041"/>
                  </a:lnTo>
                  <a:lnTo>
                    <a:pt x="1195792" y="696335"/>
                  </a:lnTo>
                  <a:lnTo>
                    <a:pt x="1168101" y="737407"/>
                  </a:lnTo>
                  <a:lnTo>
                    <a:pt x="1127030" y="765097"/>
                  </a:lnTo>
                  <a:lnTo>
                    <a:pt x="1076736" y="775252"/>
                  </a:lnTo>
                  <a:lnTo>
                    <a:pt x="129210" y="775252"/>
                  </a:lnTo>
                  <a:lnTo>
                    <a:pt x="78916" y="765097"/>
                  </a:lnTo>
                  <a:lnTo>
                    <a:pt x="37844" y="737407"/>
                  </a:lnTo>
                  <a:lnTo>
                    <a:pt x="10154" y="696335"/>
                  </a:lnTo>
                  <a:lnTo>
                    <a:pt x="0" y="646041"/>
                  </a:lnTo>
                  <a:lnTo>
                    <a:pt x="0" y="12921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341911" y="6074155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solidFill>
                  <a:srgbClr val="FFFFFF"/>
                </a:solidFill>
                <a:latin typeface="等线 Light"/>
                <a:cs typeface="等线 Light"/>
              </a:rPr>
              <a:t>锅炉</a:t>
            </a:r>
            <a:endParaRPr sz="1800">
              <a:latin typeface="等线 Light"/>
              <a:cs typeface="等线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91191" y="5791330"/>
            <a:ext cx="1219200" cy="788035"/>
            <a:chOff x="5591191" y="5791330"/>
            <a:chExt cx="1219200" cy="788035"/>
          </a:xfrm>
        </p:grpSpPr>
        <p:sp>
          <p:nvSpPr>
            <p:cNvPr id="20" name="object 20"/>
            <p:cNvSpPr/>
            <p:nvPr/>
          </p:nvSpPr>
          <p:spPr>
            <a:xfrm>
              <a:off x="5597541" y="5797680"/>
              <a:ext cx="1206500" cy="775335"/>
            </a:xfrm>
            <a:custGeom>
              <a:avLst/>
              <a:gdLst/>
              <a:ahLst/>
              <a:cxnLst/>
              <a:rect l="l" t="t" r="r" b="b"/>
              <a:pathLst>
                <a:path w="1206500" h="775334">
                  <a:moveTo>
                    <a:pt x="1076736" y="0"/>
                  </a:moveTo>
                  <a:lnTo>
                    <a:pt x="129211" y="0"/>
                  </a:lnTo>
                  <a:lnTo>
                    <a:pt x="78916" y="10154"/>
                  </a:lnTo>
                  <a:lnTo>
                    <a:pt x="37845" y="37844"/>
                  </a:lnTo>
                  <a:lnTo>
                    <a:pt x="10154" y="78916"/>
                  </a:lnTo>
                  <a:lnTo>
                    <a:pt x="0" y="129210"/>
                  </a:lnTo>
                  <a:lnTo>
                    <a:pt x="0" y="646041"/>
                  </a:lnTo>
                  <a:lnTo>
                    <a:pt x="10154" y="696335"/>
                  </a:lnTo>
                  <a:lnTo>
                    <a:pt x="37845" y="737407"/>
                  </a:lnTo>
                  <a:lnTo>
                    <a:pt x="78916" y="765098"/>
                  </a:lnTo>
                  <a:lnTo>
                    <a:pt x="129211" y="775252"/>
                  </a:lnTo>
                  <a:lnTo>
                    <a:pt x="1076736" y="775252"/>
                  </a:lnTo>
                  <a:lnTo>
                    <a:pt x="1127031" y="765098"/>
                  </a:lnTo>
                  <a:lnTo>
                    <a:pt x="1168102" y="737407"/>
                  </a:lnTo>
                  <a:lnTo>
                    <a:pt x="1195793" y="696335"/>
                  </a:lnTo>
                  <a:lnTo>
                    <a:pt x="1205947" y="646041"/>
                  </a:lnTo>
                  <a:lnTo>
                    <a:pt x="1205947" y="129210"/>
                  </a:lnTo>
                  <a:lnTo>
                    <a:pt x="1195793" y="78916"/>
                  </a:lnTo>
                  <a:lnTo>
                    <a:pt x="1168102" y="37844"/>
                  </a:lnTo>
                  <a:lnTo>
                    <a:pt x="1127031" y="10154"/>
                  </a:lnTo>
                  <a:lnTo>
                    <a:pt x="107673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97541" y="5797680"/>
              <a:ext cx="1206500" cy="775335"/>
            </a:xfrm>
            <a:custGeom>
              <a:avLst/>
              <a:gdLst/>
              <a:ahLst/>
              <a:cxnLst/>
              <a:rect l="l" t="t" r="r" b="b"/>
              <a:pathLst>
                <a:path w="1206500" h="775334">
                  <a:moveTo>
                    <a:pt x="0" y="129210"/>
                  </a:moveTo>
                  <a:lnTo>
                    <a:pt x="10154" y="78916"/>
                  </a:lnTo>
                  <a:lnTo>
                    <a:pt x="37844" y="37844"/>
                  </a:lnTo>
                  <a:lnTo>
                    <a:pt x="78916" y="10154"/>
                  </a:lnTo>
                  <a:lnTo>
                    <a:pt x="129210" y="0"/>
                  </a:lnTo>
                  <a:lnTo>
                    <a:pt x="1076736" y="0"/>
                  </a:lnTo>
                  <a:lnTo>
                    <a:pt x="1127030" y="10154"/>
                  </a:lnTo>
                  <a:lnTo>
                    <a:pt x="1168101" y="37844"/>
                  </a:lnTo>
                  <a:lnTo>
                    <a:pt x="1195792" y="78916"/>
                  </a:lnTo>
                  <a:lnTo>
                    <a:pt x="1205947" y="129210"/>
                  </a:lnTo>
                  <a:lnTo>
                    <a:pt x="1205947" y="646041"/>
                  </a:lnTo>
                  <a:lnTo>
                    <a:pt x="1195792" y="696335"/>
                  </a:lnTo>
                  <a:lnTo>
                    <a:pt x="1168101" y="737407"/>
                  </a:lnTo>
                  <a:lnTo>
                    <a:pt x="1127030" y="765097"/>
                  </a:lnTo>
                  <a:lnTo>
                    <a:pt x="1076736" y="775252"/>
                  </a:lnTo>
                  <a:lnTo>
                    <a:pt x="129210" y="775252"/>
                  </a:lnTo>
                  <a:lnTo>
                    <a:pt x="78916" y="765097"/>
                  </a:lnTo>
                  <a:lnTo>
                    <a:pt x="37844" y="737407"/>
                  </a:lnTo>
                  <a:lnTo>
                    <a:pt x="10154" y="696335"/>
                  </a:lnTo>
                  <a:lnTo>
                    <a:pt x="0" y="646041"/>
                  </a:lnTo>
                  <a:lnTo>
                    <a:pt x="0" y="12921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844916" y="6022340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solidFill>
                  <a:srgbClr val="FFFFFF"/>
                </a:solidFill>
                <a:latin typeface="等线 Light"/>
                <a:cs typeface="等线 Light"/>
              </a:rPr>
              <a:t>汽轮机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30020" y="6022340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电</a:t>
            </a:r>
            <a:endParaRPr sz="1800">
              <a:latin typeface="等线 Light"/>
              <a:cs typeface="等线 Ligh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208495" y="5787400"/>
            <a:ext cx="1219200" cy="788035"/>
            <a:chOff x="8208495" y="5787400"/>
            <a:chExt cx="1219200" cy="788035"/>
          </a:xfrm>
        </p:grpSpPr>
        <p:sp>
          <p:nvSpPr>
            <p:cNvPr id="25" name="object 25"/>
            <p:cNvSpPr/>
            <p:nvPr/>
          </p:nvSpPr>
          <p:spPr>
            <a:xfrm>
              <a:off x="8214845" y="5793750"/>
              <a:ext cx="1206500" cy="775335"/>
            </a:xfrm>
            <a:custGeom>
              <a:avLst/>
              <a:gdLst/>
              <a:ahLst/>
              <a:cxnLst/>
              <a:rect l="l" t="t" r="r" b="b"/>
              <a:pathLst>
                <a:path w="1206500" h="775334">
                  <a:moveTo>
                    <a:pt x="1076736" y="0"/>
                  </a:moveTo>
                  <a:lnTo>
                    <a:pt x="129211" y="0"/>
                  </a:lnTo>
                  <a:lnTo>
                    <a:pt x="78916" y="10154"/>
                  </a:lnTo>
                  <a:lnTo>
                    <a:pt x="37845" y="37844"/>
                  </a:lnTo>
                  <a:lnTo>
                    <a:pt x="10154" y="78916"/>
                  </a:lnTo>
                  <a:lnTo>
                    <a:pt x="0" y="129210"/>
                  </a:lnTo>
                  <a:lnTo>
                    <a:pt x="0" y="646041"/>
                  </a:lnTo>
                  <a:lnTo>
                    <a:pt x="10154" y="696335"/>
                  </a:lnTo>
                  <a:lnTo>
                    <a:pt x="37845" y="737406"/>
                  </a:lnTo>
                  <a:lnTo>
                    <a:pt x="78916" y="765097"/>
                  </a:lnTo>
                  <a:lnTo>
                    <a:pt x="129211" y="775251"/>
                  </a:lnTo>
                  <a:lnTo>
                    <a:pt x="1076736" y="775251"/>
                  </a:lnTo>
                  <a:lnTo>
                    <a:pt x="1127031" y="765097"/>
                  </a:lnTo>
                  <a:lnTo>
                    <a:pt x="1168102" y="737406"/>
                  </a:lnTo>
                  <a:lnTo>
                    <a:pt x="1195793" y="696335"/>
                  </a:lnTo>
                  <a:lnTo>
                    <a:pt x="1205947" y="646041"/>
                  </a:lnTo>
                  <a:lnTo>
                    <a:pt x="1205947" y="129210"/>
                  </a:lnTo>
                  <a:lnTo>
                    <a:pt x="1195793" y="78916"/>
                  </a:lnTo>
                  <a:lnTo>
                    <a:pt x="1168102" y="37844"/>
                  </a:lnTo>
                  <a:lnTo>
                    <a:pt x="1127031" y="10154"/>
                  </a:lnTo>
                  <a:lnTo>
                    <a:pt x="107673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214845" y="5793750"/>
              <a:ext cx="1206500" cy="775335"/>
            </a:xfrm>
            <a:custGeom>
              <a:avLst/>
              <a:gdLst/>
              <a:ahLst/>
              <a:cxnLst/>
              <a:rect l="l" t="t" r="r" b="b"/>
              <a:pathLst>
                <a:path w="1206500" h="775334">
                  <a:moveTo>
                    <a:pt x="0" y="129210"/>
                  </a:moveTo>
                  <a:lnTo>
                    <a:pt x="10154" y="78916"/>
                  </a:lnTo>
                  <a:lnTo>
                    <a:pt x="37844" y="37844"/>
                  </a:lnTo>
                  <a:lnTo>
                    <a:pt x="78916" y="10154"/>
                  </a:lnTo>
                  <a:lnTo>
                    <a:pt x="129210" y="0"/>
                  </a:lnTo>
                  <a:lnTo>
                    <a:pt x="1076736" y="0"/>
                  </a:lnTo>
                  <a:lnTo>
                    <a:pt x="1127030" y="10154"/>
                  </a:lnTo>
                  <a:lnTo>
                    <a:pt x="1168101" y="37844"/>
                  </a:lnTo>
                  <a:lnTo>
                    <a:pt x="1195792" y="78916"/>
                  </a:lnTo>
                  <a:lnTo>
                    <a:pt x="1205947" y="129210"/>
                  </a:lnTo>
                  <a:lnTo>
                    <a:pt x="1205947" y="646041"/>
                  </a:lnTo>
                  <a:lnTo>
                    <a:pt x="1195792" y="696335"/>
                  </a:lnTo>
                  <a:lnTo>
                    <a:pt x="1168101" y="737407"/>
                  </a:lnTo>
                  <a:lnTo>
                    <a:pt x="1127030" y="765097"/>
                  </a:lnTo>
                  <a:lnTo>
                    <a:pt x="1076736" y="775252"/>
                  </a:lnTo>
                  <a:lnTo>
                    <a:pt x="129210" y="775252"/>
                  </a:lnTo>
                  <a:lnTo>
                    <a:pt x="78916" y="765097"/>
                  </a:lnTo>
                  <a:lnTo>
                    <a:pt x="37844" y="737407"/>
                  </a:lnTo>
                  <a:lnTo>
                    <a:pt x="10154" y="696335"/>
                  </a:lnTo>
                  <a:lnTo>
                    <a:pt x="0" y="646041"/>
                  </a:lnTo>
                  <a:lnTo>
                    <a:pt x="0" y="12921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462219" y="6019291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solidFill>
                  <a:srgbClr val="FFFFFF"/>
                </a:solidFill>
                <a:latin typeface="等线 Light"/>
                <a:cs typeface="等线 Light"/>
              </a:rPr>
              <a:t>发电机</a:t>
            </a:r>
            <a:endParaRPr sz="1800">
              <a:latin typeface="等线 Light"/>
              <a:cs typeface="等线 Ligh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46491" y="6109650"/>
            <a:ext cx="1873885" cy="228600"/>
            <a:chOff x="2646491" y="6109650"/>
            <a:chExt cx="1873885" cy="228600"/>
          </a:xfrm>
        </p:grpSpPr>
        <p:sp>
          <p:nvSpPr>
            <p:cNvPr id="29" name="object 29"/>
            <p:cNvSpPr/>
            <p:nvPr/>
          </p:nvSpPr>
          <p:spPr>
            <a:xfrm>
              <a:off x="2652841" y="6116000"/>
              <a:ext cx="303530" cy="208279"/>
            </a:xfrm>
            <a:custGeom>
              <a:avLst/>
              <a:gdLst/>
              <a:ahLst/>
              <a:cxnLst/>
              <a:rect l="l" t="t" r="r" b="b"/>
              <a:pathLst>
                <a:path w="303530" h="208279">
                  <a:moveTo>
                    <a:pt x="0" y="52000"/>
                  </a:moveTo>
                  <a:lnTo>
                    <a:pt x="199298" y="52000"/>
                  </a:lnTo>
                  <a:lnTo>
                    <a:pt x="199298" y="0"/>
                  </a:lnTo>
                  <a:lnTo>
                    <a:pt x="303299" y="104001"/>
                  </a:lnTo>
                  <a:lnTo>
                    <a:pt x="199298" y="208002"/>
                  </a:lnTo>
                  <a:lnTo>
                    <a:pt x="199298" y="156001"/>
                  </a:lnTo>
                  <a:lnTo>
                    <a:pt x="0" y="156001"/>
                  </a:lnTo>
                  <a:lnTo>
                    <a:pt x="0" y="52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210282" y="6123345"/>
              <a:ext cx="303530" cy="208279"/>
            </a:xfrm>
            <a:custGeom>
              <a:avLst/>
              <a:gdLst/>
              <a:ahLst/>
              <a:cxnLst/>
              <a:rect l="l" t="t" r="r" b="b"/>
              <a:pathLst>
                <a:path w="303529" h="208279">
                  <a:moveTo>
                    <a:pt x="0" y="52000"/>
                  </a:moveTo>
                  <a:lnTo>
                    <a:pt x="199298" y="52000"/>
                  </a:lnTo>
                  <a:lnTo>
                    <a:pt x="199298" y="0"/>
                  </a:lnTo>
                  <a:lnTo>
                    <a:pt x="303299" y="104001"/>
                  </a:lnTo>
                  <a:lnTo>
                    <a:pt x="199298" y="208002"/>
                  </a:lnTo>
                  <a:lnTo>
                    <a:pt x="199298" y="156001"/>
                  </a:lnTo>
                  <a:lnTo>
                    <a:pt x="0" y="156001"/>
                  </a:lnTo>
                  <a:lnTo>
                    <a:pt x="0" y="5200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5210821" y="6123346"/>
            <a:ext cx="303530" cy="208279"/>
          </a:xfrm>
          <a:custGeom>
            <a:avLst/>
            <a:gdLst/>
            <a:ahLst/>
            <a:cxnLst/>
            <a:rect l="l" t="t" r="r" b="b"/>
            <a:pathLst>
              <a:path w="303529" h="208279">
                <a:moveTo>
                  <a:pt x="0" y="52000"/>
                </a:moveTo>
                <a:lnTo>
                  <a:pt x="199298" y="52000"/>
                </a:lnTo>
                <a:lnTo>
                  <a:pt x="199298" y="0"/>
                </a:lnTo>
                <a:lnTo>
                  <a:pt x="303299" y="104001"/>
                </a:lnTo>
                <a:lnTo>
                  <a:pt x="199298" y="208002"/>
                </a:lnTo>
                <a:lnTo>
                  <a:pt x="199298" y="156001"/>
                </a:lnTo>
                <a:lnTo>
                  <a:pt x="0" y="156001"/>
                </a:lnTo>
                <a:lnTo>
                  <a:pt x="0" y="5200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75470" y="6098385"/>
            <a:ext cx="303530" cy="208279"/>
          </a:xfrm>
          <a:custGeom>
            <a:avLst/>
            <a:gdLst/>
            <a:ahLst/>
            <a:cxnLst/>
            <a:rect l="l" t="t" r="r" b="b"/>
            <a:pathLst>
              <a:path w="303529" h="208279">
                <a:moveTo>
                  <a:pt x="0" y="52000"/>
                </a:moveTo>
                <a:lnTo>
                  <a:pt x="199298" y="52000"/>
                </a:lnTo>
                <a:lnTo>
                  <a:pt x="199298" y="0"/>
                </a:lnTo>
                <a:lnTo>
                  <a:pt x="303299" y="104001"/>
                </a:lnTo>
                <a:lnTo>
                  <a:pt x="199298" y="208002"/>
                </a:lnTo>
                <a:lnTo>
                  <a:pt x="199298" y="156001"/>
                </a:lnTo>
                <a:lnTo>
                  <a:pt x="0" y="156001"/>
                </a:lnTo>
                <a:lnTo>
                  <a:pt x="0" y="5200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45597" y="6077375"/>
            <a:ext cx="303530" cy="208279"/>
          </a:xfrm>
          <a:custGeom>
            <a:avLst/>
            <a:gdLst/>
            <a:ahLst/>
            <a:cxnLst/>
            <a:rect l="l" t="t" r="r" b="b"/>
            <a:pathLst>
              <a:path w="303529" h="208279">
                <a:moveTo>
                  <a:pt x="0" y="52000"/>
                </a:moveTo>
                <a:lnTo>
                  <a:pt x="199298" y="52000"/>
                </a:lnTo>
                <a:lnTo>
                  <a:pt x="199298" y="0"/>
                </a:lnTo>
                <a:lnTo>
                  <a:pt x="303299" y="104001"/>
                </a:lnTo>
                <a:lnTo>
                  <a:pt x="199298" y="208002"/>
                </a:lnTo>
                <a:lnTo>
                  <a:pt x="199298" y="156001"/>
                </a:lnTo>
                <a:lnTo>
                  <a:pt x="0" y="156001"/>
                </a:lnTo>
                <a:lnTo>
                  <a:pt x="0" y="5200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441581" y="6104127"/>
            <a:ext cx="303530" cy="208279"/>
          </a:xfrm>
          <a:custGeom>
            <a:avLst/>
            <a:gdLst/>
            <a:ahLst/>
            <a:cxnLst/>
            <a:rect l="l" t="t" r="r" b="b"/>
            <a:pathLst>
              <a:path w="303529" h="208279">
                <a:moveTo>
                  <a:pt x="0" y="52000"/>
                </a:moveTo>
                <a:lnTo>
                  <a:pt x="199298" y="52000"/>
                </a:lnTo>
                <a:lnTo>
                  <a:pt x="199298" y="0"/>
                </a:lnTo>
                <a:lnTo>
                  <a:pt x="303299" y="104001"/>
                </a:lnTo>
                <a:lnTo>
                  <a:pt x="199298" y="208002"/>
                </a:lnTo>
                <a:lnTo>
                  <a:pt x="199298" y="156001"/>
                </a:lnTo>
                <a:lnTo>
                  <a:pt x="0" y="156001"/>
                </a:lnTo>
                <a:lnTo>
                  <a:pt x="0" y="5200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120395"/>
            <a:ext cx="9245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能源的特点-易变性（可以相互转化）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20320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案例：电池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086" y="2201197"/>
            <a:ext cx="5904487" cy="32501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502" y="2125369"/>
            <a:ext cx="4047815" cy="34695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86442" y="5967476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电能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7794" y="5967476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化学能</a:t>
            </a:r>
            <a:endParaRPr sz="1800">
              <a:latin typeface="等线 Light"/>
              <a:cs typeface="等线 Ligh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68193" y="5942165"/>
            <a:ext cx="632460" cy="382270"/>
            <a:chOff x="6468193" y="5942165"/>
            <a:chExt cx="632460" cy="382270"/>
          </a:xfrm>
        </p:grpSpPr>
        <p:sp>
          <p:nvSpPr>
            <p:cNvPr id="9" name="object 9"/>
            <p:cNvSpPr/>
            <p:nvPr/>
          </p:nvSpPr>
          <p:spPr>
            <a:xfrm>
              <a:off x="6474543" y="5948515"/>
              <a:ext cx="619760" cy="369570"/>
            </a:xfrm>
            <a:custGeom>
              <a:avLst/>
              <a:gdLst/>
              <a:ahLst/>
              <a:cxnLst/>
              <a:rect l="l" t="t" r="r" b="b"/>
              <a:pathLst>
                <a:path w="619759" h="369570">
                  <a:moveTo>
                    <a:pt x="434766" y="0"/>
                  </a:moveTo>
                  <a:lnTo>
                    <a:pt x="434766" y="92332"/>
                  </a:lnTo>
                  <a:lnTo>
                    <a:pt x="0" y="92332"/>
                  </a:lnTo>
                  <a:lnTo>
                    <a:pt x="0" y="276998"/>
                  </a:lnTo>
                  <a:lnTo>
                    <a:pt x="434766" y="276998"/>
                  </a:lnTo>
                  <a:lnTo>
                    <a:pt x="434766" y="369332"/>
                  </a:lnTo>
                  <a:lnTo>
                    <a:pt x="619432" y="184666"/>
                  </a:lnTo>
                  <a:lnTo>
                    <a:pt x="43476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474543" y="5948515"/>
              <a:ext cx="619760" cy="369570"/>
            </a:xfrm>
            <a:custGeom>
              <a:avLst/>
              <a:gdLst/>
              <a:ahLst/>
              <a:cxnLst/>
              <a:rect l="l" t="t" r="r" b="b"/>
              <a:pathLst>
                <a:path w="619759" h="369570">
                  <a:moveTo>
                    <a:pt x="0" y="92333"/>
                  </a:moveTo>
                  <a:lnTo>
                    <a:pt x="434766" y="92333"/>
                  </a:lnTo>
                  <a:lnTo>
                    <a:pt x="434766" y="0"/>
                  </a:lnTo>
                  <a:lnTo>
                    <a:pt x="619432" y="184666"/>
                  </a:lnTo>
                  <a:lnTo>
                    <a:pt x="434766" y="369332"/>
                  </a:lnTo>
                  <a:lnTo>
                    <a:pt x="434766" y="276999"/>
                  </a:lnTo>
                  <a:lnTo>
                    <a:pt x="0" y="276999"/>
                  </a:lnTo>
                  <a:lnTo>
                    <a:pt x="0" y="9233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4924526" y="5942165"/>
            <a:ext cx="632460" cy="382270"/>
            <a:chOff x="4924526" y="5942165"/>
            <a:chExt cx="632460" cy="382270"/>
          </a:xfrm>
        </p:grpSpPr>
        <p:sp>
          <p:nvSpPr>
            <p:cNvPr id="12" name="object 12"/>
            <p:cNvSpPr/>
            <p:nvPr/>
          </p:nvSpPr>
          <p:spPr>
            <a:xfrm>
              <a:off x="4930876" y="5948515"/>
              <a:ext cx="619760" cy="369570"/>
            </a:xfrm>
            <a:custGeom>
              <a:avLst/>
              <a:gdLst/>
              <a:ahLst/>
              <a:cxnLst/>
              <a:rect l="l" t="t" r="r" b="b"/>
              <a:pathLst>
                <a:path w="619760" h="369570">
                  <a:moveTo>
                    <a:pt x="184665" y="0"/>
                  </a:moveTo>
                  <a:lnTo>
                    <a:pt x="0" y="184666"/>
                  </a:lnTo>
                  <a:lnTo>
                    <a:pt x="184665" y="369332"/>
                  </a:lnTo>
                  <a:lnTo>
                    <a:pt x="184665" y="276998"/>
                  </a:lnTo>
                  <a:lnTo>
                    <a:pt x="619432" y="276998"/>
                  </a:lnTo>
                  <a:lnTo>
                    <a:pt x="619432" y="92332"/>
                  </a:lnTo>
                  <a:lnTo>
                    <a:pt x="184665" y="92332"/>
                  </a:lnTo>
                  <a:lnTo>
                    <a:pt x="18466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30876" y="5948515"/>
              <a:ext cx="619760" cy="369570"/>
            </a:xfrm>
            <a:custGeom>
              <a:avLst/>
              <a:gdLst/>
              <a:ahLst/>
              <a:cxnLst/>
              <a:rect l="l" t="t" r="r" b="b"/>
              <a:pathLst>
                <a:path w="619760" h="369570">
                  <a:moveTo>
                    <a:pt x="619432" y="276999"/>
                  </a:moveTo>
                  <a:lnTo>
                    <a:pt x="184665" y="276999"/>
                  </a:lnTo>
                  <a:lnTo>
                    <a:pt x="184665" y="369332"/>
                  </a:lnTo>
                  <a:lnTo>
                    <a:pt x="0" y="184666"/>
                  </a:lnTo>
                  <a:lnTo>
                    <a:pt x="184665" y="0"/>
                  </a:lnTo>
                  <a:lnTo>
                    <a:pt x="184665" y="92333"/>
                  </a:lnTo>
                  <a:lnTo>
                    <a:pt x="619432" y="92333"/>
                  </a:lnTo>
                  <a:lnTo>
                    <a:pt x="619432" y="276999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635162" y="6339332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相互转化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89915"/>
            <a:ext cx="1143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提纲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33177" y="1963419"/>
            <a:ext cx="5410200" cy="2750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能源-人类社会的驱动力</a:t>
            </a:r>
            <a:endParaRPr sz="28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能源与环境-全球气候问题及出路</a:t>
            </a:r>
            <a:endParaRPr sz="28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273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可再生能源发电</a:t>
            </a:r>
            <a:endParaRPr sz="28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未来社会的能源形态</a:t>
            </a:r>
            <a:endParaRPr sz="2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11709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能源的特点——</a:t>
            </a:r>
            <a:r>
              <a:rPr dirty="0" sz="4300" spc="100">
                <a:solidFill>
                  <a:srgbClr val="4472C4"/>
                </a:solidFill>
              </a:rPr>
              <a:t>耗散性</a:t>
            </a:r>
            <a:r>
              <a:rPr dirty="0" sz="3200" spc="100"/>
              <a:t>（在利用的过程中最终都变成热）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71994" y="1143508"/>
            <a:ext cx="7010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各种能源经过利用过程，最终都转化成热。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8167" y="1587627"/>
            <a:ext cx="3029291" cy="22719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5704" y="1616654"/>
            <a:ext cx="3029291" cy="22675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031" y="1757625"/>
            <a:ext cx="4394906" cy="21265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98792" y="4026860"/>
            <a:ext cx="3189056" cy="24282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0893" y="4103759"/>
            <a:ext cx="3783698" cy="22744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55704" y="4026860"/>
            <a:ext cx="3536295" cy="24976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613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能源的特点——</a:t>
            </a:r>
            <a:r>
              <a:rPr dirty="0" sz="4300" spc="100">
                <a:solidFill>
                  <a:srgbClr val="4472C4"/>
                </a:solidFill>
              </a:rPr>
              <a:t>守恒性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5232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能量转化过程中，总量保持不变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301" y="2334796"/>
            <a:ext cx="4765853" cy="35743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6943" y="2334794"/>
            <a:ext cx="4763377" cy="3574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994" y="245363"/>
            <a:ext cx="337820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latin typeface="等线 Light"/>
                <a:cs typeface="等线 Light"/>
              </a:rPr>
              <a:t>第二个问题：</a:t>
            </a:r>
            <a:endParaRPr sz="4400">
              <a:latin typeface="等线 Light"/>
              <a:cs typeface="等线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3367" y="1572767"/>
            <a:ext cx="7065264" cy="14965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97200" y="1727708"/>
            <a:ext cx="61976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0">
                <a:solidFill>
                  <a:srgbClr val="4472C4"/>
                </a:solidFill>
                <a:latin typeface="等线 Light"/>
                <a:cs typeface="等线 Light"/>
              </a:rPr>
              <a:t>人类如何利用能源？</a:t>
            </a:r>
            <a:endParaRPr sz="5400">
              <a:latin typeface="等线 Light"/>
              <a:cs typeface="等线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5365" y="3151287"/>
            <a:ext cx="5083440" cy="31807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418" y="172460"/>
            <a:ext cx="6687065" cy="38132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2260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能源结构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502" y="4183466"/>
            <a:ext cx="1941446" cy="13318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1675" y="4220493"/>
            <a:ext cx="1766183" cy="12885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7702" y="4064025"/>
            <a:ext cx="2109414" cy="144604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30774" y="4064025"/>
            <a:ext cx="2036352" cy="139237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52393" y="4064025"/>
            <a:ext cx="2125005" cy="144500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1069" y="5677916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煤炭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0885" y="5659628"/>
            <a:ext cx="29146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15515" algn="l"/>
              </a:tabLst>
            </a:pPr>
            <a:r>
              <a:rPr dirty="0" sz="1800" b="0">
                <a:latin typeface="等线 Light"/>
                <a:cs typeface="等线 Light"/>
              </a:rPr>
              <a:t>石油	天然气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93210" y="5604764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水能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52649" y="5656579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核能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15182" y="1797811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煤炭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7389" y="2852420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天然气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2689" y="1328420"/>
            <a:ext cx="2540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0">
                <a:latin typeface="等线 Light"/>
                <a:cs typeface="等线 Light"/>
              </a:rPr>
              <a:t>石 油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01038" y="2760979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煤炭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79959" y="1410715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天然气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68398" y="810259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石油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43252" y="606043"/>
            <a:ext cx="984885" cy="61722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514350">
              <a:lnSpc>
                <a:spcPct val="100000"/>
              </a:lnSpc>
              <a:spcBef>
                <a:spcPts val="265"/>
              </a:spcBef>
            </a:pPr>
            <a:r>
              <a:rPr dirty="0" sz="1800" b="0">
                <a:latin typeface="等线 Light"/>
                <a:cs typeface="等线 Light"/>
              </a:rPr>
              <a:t>水能</a:t>
            </a:r>
            <a:endParaRPr sz="1800">
              <a:latin typeface="等线 Light"/>
              <a:cs typeface="等线 Light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800" b="0">
                <a:latin typeface="等线 Light"/>
                <a:cs typeface="等线 Light"/>
              </a:rPr>
              <a:t>核能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76189" y="755395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水能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30359" y="1233932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核能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76805" y="6209283"/>
            <a:ext cx="82042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C00000"/>
                </a:solidFill>
                <a:latin typeface="等线"/>
                <a:cs typeface="等线"/>
              </a:rPr>
              <a:t>所有的能源利用方式都会对环境造成不同程度的影响</a:t>
            </a:r>
            <a:endParaRPr sz="2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994" y="245363"/>
            <a:ext cx="337820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latin typeface="等线 Light"/>
                <a:cs typeface="等线 Light"/>
              </a:rPr>
              <a:t>第三个问题：</a:t>
            </a:r>
            <a:endParaRPr sz="4400">
              <a:latin typeface="等线 Light"/>
              <a:cs typeface="等线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8" y="1572767"/>
            <a:ext cx="11180064" cy="14965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39801" y="1727708"/>
            <a:ext cx="103124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0">
                <a:solidFill>
                  <a:srgbClr val="4472C4"/>
                </a:solidFill>
                <a:latin typeface="等线 Light"/>
                <a:cs typeface="等线 Light"/>
              </a:rPr>
              <a:t>能源利用方式如何影响地球环境？</a:t>
            </a:r>
            <a:endParaRPr sz="5400">
              <a:latin typeface="等线 Light"/>
              <a:cs typeface="等线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3367" y="2956761"/>
            <a:ext cx="5841079" cy="350464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1701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生态圈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96867" y="1142153"/>
            <a:ext cx="9855200" cy="178562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生态圈：独立、封闭的生态系统；</a:t>
            </a:r>
            <a:endParaRPr sz="2800">
              <a:latin typeface="等线 Light"/>
              <a:cs typeface="等线 Light"/>
            </a:endParaRPr>
          </a:p>
          <a:p>
            <a:pPr lvl="1" marL="698500" indent="-229235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物质循环是封闭的；</a:t>
            </a:r>
            <a:endParaRPr sz="2400">
              <a:latin typeface="等线 Light"/>
              <a:cs typeface="等线 Light"/>
            </a:endParaRPr>
          </a:p>
          <a:p>
            <a:pPr lvl="1" marL="698500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能量来源来自外部；</a:t>
            </a:r>
            <a:endParaRPr sz="24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地球是个生态圈，人类试图模拟地球生态圈的实验均未成功。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531" y="3607646"/>
            <a:ext cx="2076230" cy="23803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5678" y="3231654"/>
            <a:ext cx="4141421" cy="27631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83938" y="3231653"/>
            <a:ext cx="4141421" cy="27554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5393" y="6016244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生态球玩具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59189" y="6025388"/>
            <a:ext cx="345440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89560" marR="5080" indent="-277495">
              <a:lnSpc>
                <a:spcPts val="2090"/>
              </a:lnSpc>
              <a:spcBef>
                <a:spcPts val="225"/>
              </a:spcBef>
            </a:pP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美国亚利桑那州</a:t>
            </a:r>
            <a:r>
              <a:rPr dirty="0" u="sng" sz="180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等线 Light"/>
                <a:cs typeface="等线 Light"/>
              </a:rPr>
              <a:t>图森市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以北沙漠中 </a:t>
            </a:r>
            <a:r>
              <a:rPr dirty="0" sz="1800" b="0">
                <a:latin typeface="等线 Light"/>
                <a:cs typeface="等线 Light"/>
              </a:rPr>
              <a:t>建立的</a:t>
            </a: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生态圈II号</a:t>
            </a:r>
            <a:r>
              <a:rPr dirty="0" sz="1800" spc="-25" b="1">
                <a:solidFill>
                  <a:srgbClr val="4472C4"/>
                </a:solidFill>
                <a:latin typeface="等线"/>
                <a:cs typeface="等线"/>
              </a:rPr>
              <a:t> </a:t>
            </a:r>
            <a:r>
              <a:rPr dirty="0" sz="1800" spc="15" b="0">
                <a:latin typeface="等线 Light"/>
                <a:cs typeface="等线 Light"/>
              </a:rPr>
              <a:t>1991-1996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1684" y="5930900"/>
            <a:ext cx="3063875" cy="854710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638175">
              <a:lnSpc>
                <a:spcPct val="100000"/>
              </a:lnSpc>
              <a:spcBef>
                <a:spcPts val="1200"/>
              </a:spcBef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生态圈II号</a:t>
            </a:r>
            <a:r>
              <a:rPr dirty="0" sz="1800" spc="-5" b="1">
                <a:solidFill>
                  <a:srgbClr val="4472C4"/>
                </a:solidFill>
                <a:latin typeface="等线"/>
                <a:cs typeface="等线"/>
              </a:rPr>
              <a:t> </a:t>
            </a:r>
            <a:r>
              <a:rPr dirty="0" sz="1800" b="0">
                <a:latin typeface="等线 Light"/>
                <a:cs typeface="等线 Light"/>
              </a:rPr>
              <a:t>内部</a:t>
            </a:r>
            <a:endParaRPr sz="1800">
              <a:latin typeface="等线 Light"/>
              <a:cs typeface="等线 Light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问题：生态圈I号哪年建立的？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2387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生态圈</a:t>
            </a:r>
            <a:r>
              <a:rPr dirty="0" sz="4400" spc="5"/>
              <a:t>I</a:t>
            </a:r>
            <a:r>
              <a:rPr dirty="0" sz="4400"/>
              <a:t>号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109601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始建于</a:t>
            </a:r>
            <a:r>
              <a:rPr dirty="0" sz="2800" spc="25" b="0">
                <a:latin typeface="等线 Light"/>
                <a:cs typeface="等线 Light"/>
              </a:rPr>
              <a:t>45</a:t>
            </a:r>
            <a:r>
              <a:rPr dirty="0" sz="2800" b="0">
                <a:latin typeface="等线 Light"/>
                <a:cs typeface="等线 Light"/>
              </a:rPr>
              <a:t>亿年前，从</a:t>
            </a:r>
            <a:r>
              <a:rPr dirty="0" sz="2800" spc="25" b="0">
                <a:latin typeface="等线 Light"/>
                <a:cs typeface="等线 Light"/>
              </a:rPr>
              <a:t>30</a:t>
            </a:r>
            <a:r>
              <a:rPr dirty="0" sz="2800" b="0">
                <a:latin typeface="等线 Light"/>
                <a:cs typeface="等线 Light"/>
              </a:rPr>
              <a:t>多亿年前开始形成，截止目前还在成功的运行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254" y="2204557"/>
            <a:ext cx="7100061" cy="42600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3094" y="2204557"/>
            <a:ext cx="3834032" cy="42600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892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能量与物质-地球生态圈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59436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生态圈的存在：能量驱动的物质循环</a:t>
            </a:r>
            <a:endParaRPr sz="2800">
              <a:latin typeface="等线 Light"/>
              <a:cs typeface="等线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30138" y="2999861"/>
            <a:ext cx="1939925" cy="2920365"/>
            <a:chOff x="3130138" y="2999861"/>
            <a:chExt cx="1939925" cy="2920365"/>
          </a:xfrm>
        </p:grpSpPr>
        <p:sp>
          <p:nvSpPr>
            <p:cNvPr id="5" name="object 5"/>
            <p:cNvSpPr/>
            <p:nvPr/>
          </p:nvSpPr>
          <p:spPr>
            <a:xfrm>
              <a:off x="3136488" y="4116026"/>
              <a:ext cx="1927225" cy="1797685"/>
            </a:xfrm>
            <a:custGeom>
              <a:avLst/>
              <a:gdLst/>
              <a:ahLst/>
              <a:cxnLst/>
              <a:rect l="l" t="t" r="r" b="b"/>
              <a:pathLst>
                <a:path w="1927225" h="1797685">
                  <a:moveTo>
                    <a:pt x="0" y="0"/>
                  </a:moveTo>
                  <a:lnTo>
                    <a:pt x="1" y="481783"/>
                  </a:lnTo>
                  <a:lnTo>
                    <a:pt x="4205" y="555356"/>
                  </a:lnTo>
                  <a:lnTo>
                    <a:pt x="16662" y="627839"/>
                  </a:lnTo>
                  <a:lnTo>
                    <a:pt x="37135" y="699056"/>
                  </a:lnTo>
                  <a:lnTo>
                    <a:pt x="65389" y="768834"/>
                  </a:lnTo>
                  <a:lnTo>
                    <a:pt x="82361" y="803128"/>
                  </a:lnTo>
                  <a:lnTo>
                    <a:pt x="101189" y="836996"/>
                  </a:lnTo>
                  <a:lnTo>
                    <a:pt x="121845" y="870416"/>
                  </a:lnTo>
                  <a:lnTo>
                    <a:pt x="144300" y="903367"/>
                  </a:lnTo>
                  <a:lnTo>
                    <a:pt x="168522" y="935827"/>
                  </a:lnTo>
                  <a:lnTo>
                    <a:pt x="194485" y="967774"/>
                  </a:lnTo>
                  <a:lnTo>
                    <a:pt x="222156" y="999185"/>
                  </a:lnTo>
                  <a:lnTo>
                    <a:pt x="251509" y="1030039"/>
                  </a:lnTo>
                  <a:lnTo>
                    <a:pt x="282512" y="1060315"/>
                  </a:lnTo>
                  <a:lnTo>
                    <a:pt x="315137" y="1089989"/>
                  </a:lnTo>
                  <a:lnTo>
                    <a:pt x="349353" y="1119041"/>
                  </a:lnTo>
                  <a:lnTo>
                    <a:pt x="385133" y="1147449"/>
                  </a:lnTo>
                  <a:lnTo>
                    <a:pt x="422445" y="1175190"/>
                  </a:lnTo>
                  <a:lnTo>
                    <a:pt x="461262" y="1202242"/>
                  </a:lnTo>
                  <a:lnTo>
                    <a:pt x="501553" y="1228585"/>
                  </a:lnTo>
                  <a:lnTo>
                    <a:pt x="543288" y="1254195"/>
                  </a:lnTo>
                  <a:lnTo>
                    <a:pt x="586439" y="1279051"/>
                  </a:lnTo>
                  <a:lnTo>
                    <a:pt x="630977" y="1303132"/>
                  </a:lnTo>
                  <a:lnTo>
                    <a:pt x="676870" y="1326415"/>
                  </a:lnTo>
                  <a:lnTo>
                    <a:pt x="724091" y="1348878"/>
                  </a:lnTo>
                  <a:lnTo>
                    <a:pt x="772610" y="1370500"/>
                  </a:lnTo>
                  <a:lnTo>
                    <a:pt x="822397" y="1391258"/>
                  </a:lnTo>
                  <a:lnTo>
                    <a:pt x="873423" y="1411131"/>
                  </a:lnTo>
                  <a:lnTo>
                    <a:pt x="925658" y="1430097"/>
                  </a:lnTo>
                  <a:lnTo>
                    <a:pt x="979073" y="1448134"/>
                  </a:lnTo>
                  <a:lnTo>
                    <a:pt x="1033639" y="1465220"/>
                  </a:lnTo>
                  <a:lnTo>
                    <a:pt x="1089326" y="1481333"/>
                  </a:lnTo>
                  <a:lnTo>
                    <a:pt x="1146105" y="1496451"/>
                  </a:lnTo>
                  <a:lnTo>
                    <a:pt x="1203946" y="1510553"/>
                  </a:lnTo>
                  <a:lnTo>
                    <a:pt x="1262819" y="1523616"/>
                  </a:lnTo>
                  <a:lnTo>
                    <a:pt x="1322697" y="1535619"/>
                  </a:lnTo>
                  <a:lnTo>
                    <a:pt x="1383548" y="1546540"/>
                  </a:lnTo>
                  <a:lnTo>
                    <a:pt x="1445343" y="1556357"/>
                  </a:lnTo>
                  <a:lnTo>
                    <a:pt x="1445343" y="1797247"/>
                  </a:lnTo>
                  <a:lnTo>
                    <a:pt x="1927123" y="1350708"/>
                  </a:lnTo>
                  <a:lnTo>
                    <a:pt x="1445343" y="833685"/>
                  </a:lnTo>
                  <a:lnTo>
                    <a:pt x="1445342" y="1074574"/>
                  </a:lnTo>
                  <a:lnTo>
                    <a:pt x="1383546" y="1064758"/>
                  </a:lnTo>
                  <a:lnTo>
                    <a:pt x="1322695" y="1053837"/>
                  </a:lnTo>
                  <a:lnTo>
                    <a:pt x="1262818" y="1041834"/>
                  </a:lnTo>
                  <a:lnTo>
                    <a:pt x="1203945" y="1028770"/>
                  </a:lnTo>
                  <a:lnTo>
                    <a:pt x="1146104" y="1014668"/>
                  </a:lnTo>
                  <a:lnTo>
                    <a:pt x="1089325" y="999550"/>
                  </a:lnTo>
                  <a:lnTo>
                    <a:pt x="1033638" y="983437"/>
                  </a:lnTo>
                  <a:lnTo>
                    <a:pt x="979072" y="966351"/>
                  </a:lnTo>
                  <a:lnTo>
                    <a:pt x="925657" y="948314"/>
                  </a:lnTo>
                  <a:lnTo>
                    <a:pt x="873422" y="929348"/>
                  </a:lnTo>
                  <a:lnTo>
                    <a:pt x="822396" y="909475"/>
                  </a:lnTo>
                  <a:lnTo>
                    <a:pt x="772609" y="888716"/>
                  </a:lnTo>
                  <a:lnTo>
                    <a:pt x="724091" y="867095"/>
                  </a:lnTo>
                  <a:lnTo>
                    <a:pt x="676870" y="844632"/>
                  </a:lnTo>
                  <a:lnTo>
                    <a:pt x="630976" y="821349"/>
                  </a:lnTo>
                  <a:lnTo>
                    <a:pt x="586439" y="797268"/>
                  </a:lnTo>
                  <a:lnTo>
                    <a:pt x="543288" y="772412"/>
                  </a:lnTo>
                  <a:lnTo>
                    <a:pt x="501552" y="746801"/>
                  </a:lnTo>
                  <a:lnTo>
                    <a:pt x="461261" y="720459"/>
                  </a:lnTo>
                  <a:lnTo>
                    <a:pt x="422445" y="693406"/>
                  </a:lnTo>
                  <a:lnTo>
                    <a:pt x="385132" y="665665"/>
                  </a:lnTo>
                  <a:lnTo>
                    <a:pt x="349353" y="637258"/>
                  </a:lnTo>
                  <a:lnTo>
                    <a:pt x="315136" y="608206"/>
                  </a:lnTo>
                  <a:lnTo>
                    <a:pt x="282511" y="578531"/>
                  </a:lnTo>
                  <a:lnTo>
                    <a:pt x="251508" y="548256"/>
                  </a:lnTo>
                  <a:lnTo>
                    <a:pt x="222155" y="517402"/>
                  </a:lnTo>
                  <a:lnTo>
                    <a:pt x="194484" y="485990"/>
                  </a:lnTo>
                  <a:lnTo>
                    <a:pt x="168521" y="454044"/>
                  </a:lnTo>
                  <a:lnTo>
                    <a:pt x="144299" y="421584"/>
                  </a:lnTo>
                  <a:lnTo>
                    <a:pt x="121844" y="388633"/>
                  </a:lnTo>
                  <a:lnTo>
                    <a:pt x="101188" y="355212"/>
                  </a:lnTo>
                  <a:lnTo>
                    <a:pt x="82360" y="321344"/>
                  </a:lnTo>
                  <a:lnTo>
                    <a:pt x="65388" y="287050"/>
                  </a:lnTo>
                  <a:lnTo>
                    <a:pt x="37134" y="217273"/>
                  </a:lnTo>
                  <a:lnTo>
                    <a:pt x="16661" y="146055"/>
                  </a:lnTo>
                  <a:lnTo>
                    <a:pt x="4204" y="73572"/>
                  </a:lnTo>
                  <a:lnTo>
                    <a:pt x="1056" y="36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36082" y="3006211"/>
              <a:ext cx="1927860" cy="1351280"/>
            </a:xfrm>
            <a:custGeom>
              <a:avLst/>
              <a:gdLst/>
              <a:ahLst/>
              <a:cxnLst/>
              <a:rect l="l" t="t" r="r" b="b"/>
              <a:pathLst>
                <a:path w="1927860" h="1351279">
                  <a:moveTo>
                    <a:pt x="1927529" y="0"/>
                  </a:moveTo>
                  <a:lnTo>
                    <a:pt x="1874795" y="415"/>
                  </a:lnTo>
                  <a:lnTo>
                    <a:pt x="1822130" y="1661"/>
                  </a:lnTo>
                  <a:lnTo>
                    <a:pt x="1769564" y="3734"/>
                  </a:lnTo>
                  <a:lnTo>
                    <a:pt x="1717126" y="6634"/>
                  </a:lnTo>
                  <a:lnTo>
                    <a:pt x="1664845" y="10358"/>
                  </a:lnTo>
                  <a:lnTo>
                    <a:pt x="1612751" y="14904"/>
                  </a:lnTo>
                  <a:lnTo>
                    <a:pt x="1560872" y="20272"/>
                  </a:lnTo>
                  <a:lnTo>
                    <a:pt x="1509239" y="26457"/>
                  </a:lnTo>
                  <a:lnTo>
                    <a:pt x="1448571" y="34810"/>
                  </a:lnTo>
                  <a:lnTo>
                    <a:pt x="1388812" y="44203"/>
                  </a:lnTo>
                  <a:lnTo>
                    <a:pt x="1329984" y="54616"/>
                  </a:lnTo>
                  <a:lnTo>
                    <a:pt x="1272109" y="66028"/>
                  </a:lnTo>
                  <a:lnTo>
                    <a:pt x="1215212" y="78418"/>
                  </a:lnTo>
                  <a:lnTo>
                    <a:pt x="1159314" y="91767"/>
                  </a:lnTo>
                  <a:lnTo>
                    <a:pt x="1104437" y="106053"/>
                  </a:lnTo>
                  <a:lnTo>
                    <a:pt x="1050606" y="121255"/>
                  </a:lnTo>
                  <a:lnTo>
                    <a:pt x="997842" y="137354"/>
                  </a:lnTo>
                  <a:lnTo>
                    <a:pt x="946168" y="154329"/>
                  </a:lnTo>
                  <a:lnTo>
                    <a:pt x="895606" y="172160"/>
                  </a:lnTo>
                  <a:lnTo>
                    <a:pt x="846181" y="190824"/>
                  </a:lnTo>
                  <a:lnTo>
                    <a:pt x="797913" y="210303"/>
                  </a:lnTo>
                  <a:lnTo>
                    <a:pt x="750827" y="230576"/>
                  </a:lnTo>
                  <a:lnTo>
                    <a:pt x="704944" y="251621"/>
                  </a:lnTo>
                  <a:lnTo>
                    <a:pt x="660288" y="273419"/>
                  </a:lnTo>
                  <a:lnTo>
                    <a:pt x="616881" y="295949"/>
                  </a:lnTo>
                  <a:lnTo>
                    <a:pt x="574745" y="319191"/>
                  </a:lnTo>
                  <a:lnTo>
                    <a:pt x="533904" y="343123"/>
                  </a:lnTo>
                  <a:lnTo>
                    <a:pt x="494380" y="367725"/>
                  </a:lnTo>
                  <a:lnTo>
                    <a:pt x="456196" y="392977"/>
                  </a:lnTo>
                  <a:lnTo>
                    <a:pt x="419375" y="418858"/>
                  </a:lnTo>
                  <a:lnTo>
                    <a:pt x="383939" y="445348"/>
                  </a:lnTo>
                  <a:lnTo>
                    <a:pt x="349911" y="472426"/>
                  </a:lnTo>
                  <a:lnTo>
                    <a:pt x="317314" y="500071"/>
                  </a:lnTo>
                  <a:lnTo>
                    <a:pt x="286170" y="528264"/>
                  </a:lnTo>
                  <a:lnTo>
                    <a:pt x="256502" y="556982"/>
                  </a:lnTo>
                  <a:lnTo>
                    <a:pt x="228333" y="586207"/>
                  </a:lnTo>
                  <a:lnTo>
                    <a:pt x="201686" y="615916"/>
                  </a:lnTo>
                  <a:lnTo>
                    <a:pt x="176583" y="646091"/>
                  </a:lnTo>
                  <a:lnTo>
                    <a:pt x="153046" y="676710"/>
                  </a:lnTo>
                  <a:lnTo>
                    <a:pt x="110766" y="739197"/>
                  </a:lnTo>
                  <a:lnTo>
                    <a:pt x="75025" y="803215"/>
                  </a:lnTo>
                  <a:lnTo>
                    <a:pt x="46007" y="868598"/>
                  </a:lnTo>
                  <a:lnTo>
                    <a:pt x="23892" y="935182"/>
                  </a:lnTo>
                  <a:lnTo>
                    <a:pt x="8862" y="1002803"/>
                  </a:lnTo>
                  <a:lnTo>
                    <a:pt x="1099" y="1071296"/>
                  </a:lnTo>
                  <a:lnTo>
                    <a:pt x="0" y="1105819"/>
                  </a:lnTo>
                  <a:lnTo>
                    <a:pt x="785" y="1140498"/>
                  </a:lnTo>
                  <a:lnTo>
                    <a:pt x="8100" y="1210242"/>
                  </a:lnTo>
                  <a:lnTo>
                    <a:pt x="23228" y="1280366"/>
                  </a:lnTo>
                  <a:lnTo>
                    <a:pt x="46349" y="1350704"/>
                  </a:lnTo>
                  <a:lnTo>
                    <a:pt x="60281" y="1317076"/>
                  </a:lnTo>
                  <a:lnTo>
                    <a:pt x="75918" y="1283896"/>
                  </a:lnTo>
                  <a:lnTo>
                    <a:pt x="112187" y="1218937"/>
                  </a:lnTo>
                  <a:lnTo>
                    <a:pt x="154911" y="1155940"/>
                  </a:lnTo>
                  <a:lnTo>
                    <a:pt x="178618" y="1125213"/>
                  </a:lnTo>
                  <a:lnTo>
                    <a:pt x="203846" y="1095019"/>
                  </a:lnTo>
                  <a:lnTo>
                    <a:pt x="230565" y="1065373"/>
                  </a:lnTo>
                  <a:lnTo>
                    <a:pt x="258746" y="1036287"/>
                  </a:lnTo>
                  <a:lnTo>
                    <a:pt x="288356" y="1007778"/>
                  </a:lnTo>
                  <a:lnTo>
                    <a:pt x="319366" y="979857"/>
                  </a:lnTo>
                  <a:lnTo>
                    <a:pt x="351745" y="952541"/>
                  </a:lnTo>
                  <a:lnTo>
                    <a:pt x="385463" y="925842"/>
                  </a:lnTo>
                  <a:lnTo>
                    <a:pt x="420488" y="899775"/>
                  </a:lnTo>
                  <a:lnTo>
                    <a:pt x="456790" y="874355"/>
                  </a:lnTo>
                  <a:lnTo>
                    <a:pt x="494338" y="849595"/>
                  </a:lnTo>
                  <a:lnTo>
                    <a:pt x="533103" y="825509"/>
                  </a:lnTo>
                  <a:lnTo>
                    <a:pt x="573053" y="802112"/>
                  </a:lnTo>
                  <a:lnTo>
                    <a:pt x="614157" y="779417"/>
                  </a:lnTo>
                  <a:lnTo>
                    <a:pt x="656386" y="757439"/>
                  </a:lnTo>
                  <a:lnTo>
                    <a:pt x="699708" y="736193"/>
                  </a:lnTo>
                  <a:lnTo>
                    <a:pt x="744093" y="715691"/>
                  </a:lnTo>
                  <a:lnTo>
                    <a:pt x="789511" y="695949"/>
                  </a:lnTo>
                  <a:lnTo>
                    <a:pt x="835930" y="676980"/>
                  </a:lnTo>
                  <a:lnTo>
                    <a:pt x="883320" y="658798"/>
                  </a:lnTo>
                  <a:lnTo>
                    <a:pt x="931650" y="641418"/>
                  </a:lnTo>
                  <a:lnTo>
                    <a:pt x="980891" y="624854"/>
                  </a:lnTo>
                  <a:lnTo>
                    <a:pt x="1031010" y="609120"/>
                  </a:lnTo>
                  <a:lnTo>
                    <a:pt x="1081978" y="594230"/>
                  </a:lnTo>
                  <a:lnTo>
                    <a:pt x="1133765" y="580198"/>
                  </a:lnTo>
                  <a:lnTo>
                    <a:pt x="1186339" y="567039"/>
                  </a:lnTo>
                  <a:lnTo>
                    <a:pt x="1239669" y="554766"/>
                  </a:lnTo>
                  <a:lnTo>
                    <a:pt x="1293726" y="543393"/>
                  </a:lnTo>
                  <a:lnTo>
                    <a:pt x="1348478" y="532935"/>
                  </a:lnTo>
                  <a:lnTo>
                    <a:pt x="1403896" y="523406"/>
                  </a:lnTo>
                  <a:lnTo>
                    <a:pt x="1459948" y="514821"/>
                  </a:lnTo>
                  <a:lnTo>
                    <a:pt x="1516603" y="507192"/>
                  </a:lnTo>
                  <a:lnTo>
                    <a:pt x="1573832" y="500535"/>
                  </a:lnTo>
                  <a:lnTo>
                    <a:pt x="1631604" y="494863"/>
                  </a:lnTo>
                  <a:lnTo>
                    <a:pt x="1689887" y="490190"/>
                  </a:lnTo>
                  <a:lnTo>
                    <a:pt x="1748652" y="486532"/>
                  </a:lnTo>
                  <a:lnTo>
                    <a:pt x="1807868" y="483901"/>
                  </a:lnTo>
                  <a:lnTo>
                    <a:pt x="1867503" y="482312"/>
                  </a:lnTo>
                  <a:lnTo>
                    <a:pt x="1927529" y="481779"/>
                  </a:lnTo>
                  <a:lnTo>
                    <a:pt x="1927529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36488" y="3006211"/>
              <a:ext cx="1927225" cy="2907665"/>
            </a:xfrm>
            <a:custGeom>
              <a:avLst/>
              <a:gdLst/>
              <a:ahLst/>
              <a:cxnLst/>
              <a:rect l="l" t="t" r="r" b="b"/>
              <a:pathLst>
                <a:path w="1927225" h="2907665">
                  <a:moveTo>
                    <a:pt x="0" y="1109815"/>
                  </a:moveTo>
                  <a:lnTo>
                    <a:pt x="4204" y="1183387"/>
                  </a:lnTo>
                  <a:lnTo>
                    <a:pt x="16661" y="1255870"/>
                  </a:lnTo>
                  <a:lnTo>
                    <a:pt x="37134" y="1327088"/>
                  </a:lnTo>
                  <a:lnTo>
                    <a:pt x="65388" y="1396865"/>
                  </a:lnTo>
                  <a:lnTo>
                    <a:pt x="82360" y="1431159"/>
                  </a:lnTo>
                  <a:lnTo>
                    <a:pt x="101188" y="1465027"/>
                  </a:lnTo>
                  <a:lnTo>
                    <a:pt x="121844" y="1498448"/>
                  </a:lnTo>
                  <a:lnTo>
                    <a:pt x="144298" y="1531399"/>
                  </a:lnTo>
                  <a:lnTo>
                    <a:pt x="168521" y="1563858"/>
                  </a:lnTo>
                  <a:lnTo>
                    <a:pt x="194483" y="1595805"/>
                  </a:lnTo>
                  <a:lnTo>
                    <a:pt x="222155" y="1627216"/>
                  </a:lnTo>
                  <a:lnTo>
                    <a:pt x="251507" y="1658071"/>
                  </a:lnTo>
                  <a:lnTo>
                    <a:pt x="282511" y="1688346"/>
                  </a:lnTo>
                  <a:lnTo>
                    <a:pt x="315135" y="1718021"/>
                  </a:lnTo>
                  <a:lnTo>
                    <a:pt x="349352" y="1747072"/>
                  </a:lnTo>
                  <a:lnTo>
                    <a:pt x="385132" y="1775480"/>
                  </a:lnTo>
                  <a:lnTo>
                    <a:pt x="422444" y="1803221"/>
                  </a:lnTo>
                  <a:lnTo>
                    <a:pt x="461261" y="1830273"/>
                  </a:lnTo>
                  <a:lnTo>
                    <a:pt x="501551" y="1856616"/>
                  </a:lnTo>
                  <a:lnTo>
                    <a:pt x="543287" y="1882226"/>
                  </a:lnTo>
                  <a:lnTo>
                    <a:pt x="586438" y="1907083"/>
                  </a:lnTo>
                  <a:lnTo>
                    <a:pt x="630975" y="1931163"/>
                  </a:lnTo>
                  <a:lnTo>
                    <a:pt x="676869" y="1954446"/>
                  </a:lnTo>
                  <a:lnTo>
                    <a:pt x="724090" y="1976909"/>
                  </a:lnTo>
                  <a:lnTo>
                    <a:pt x="772609" y="1998531"/>
                  </a:lnTo>
                  <a:lnTo>
                    <a:pt x="822396" y="2019289"/>
                  </a:lnTo>
                  <a:lnTo>
                    <a:pt x="873422" y="2039162"/>
                  </a:lnTo>
                  <a:lnTo>
                    <a:pt x="925657" y="2058128"/>
                  </a:lnTo>
                  <a:lnTo>
                    <a:pt x="979072" y="2076165"/>
                  </a:lnTo>
                  <a:lnTo>
                    <a:pt x="1033638" y="2093251"/>
                  </a:lnTo>
                  <a:lnTo>
                    <a:pt x="1089325" y="2109364"/>
                  </a:lnTo>
                  <a:lnTo>
                    <a:pt x="1146104" y="2124483"/>
                  </a:lnTo>
                  <a:lnTo>
                    <a:pt x="1203945" y="2138584"/>
                  </a:lnTo>
                  <a:lnTo>
                    <a:pt x="1262819" y="2151648"/>
                  </a:lnTo>
                  <a:lnTo>
                    <a:pt x="1322696" y="2163651"/>
                  </a:lnTo>
                  <a:lnTo>
                    <a:pt x="1383547" y="2174572"/>
                  </a:lnTo>
                  <a:lnTo>
                    <a:pt x="1445343" y="2184389"/>
                  </a:lnTo>
                  <a:lnTo>
                    <a:pt x="1445343" y="1943500"/>
                  </a:lnTo>
                  <a:lnTo>
                    <a:pt x="1927123" y="2460523"/>
                  </a:lnTo>
                  <a:lnTo>
                    <a:pt x="1445343" y="2907062"/>
                  </a:lnTo>
                  <a:lnTo>
                    <a:pt x="1445343" y="2666173"/>
                  </a:lnTo>
                  <a:lnTo>
                    <a:pt x="1383547" y="2656356"/>
                  </a:lnTo>
                  <a:lnTo>
                    <a:pt x="1322696" y="2645435"/>
                  </a:lnTo>
                  <a:lnTo>
                    <a:pt x="1262819" y="2633432"/>
                  </a:lnTo>
                  <a:lnTo>
                    <a:pt x="1203945" y="2620368"/>
                  </a:lnTo>
                  <a:lnTo>
                    <a:pt x="1146104" y="2606266"/>
                  </a:lnTo>
                  <a:lnTo>
                    <a:pt x="1089325" y="2591148"/>
                  </a:lnTo>
                  <a:lnTo>
                    <a:pt x="1033638" y="2575035"/>
                  </a:lnTo>
                  <a:lnTo>
                    <a:pt x="979073" y="2557949"/>
                  </a:lnTo>
                  <a:lnTo>
                    <a:pt x="925657" y="2539912"/>
                  </a:lnTo>
                  <a:lnTo>
                    <a:pt x="873422" y="2520946"/>
                  </a:lnTo>
                  <a:lnTo>
                    <a:pt x="822396" y="2501073"/>
                  </a:lnTo>
                  <a:lnTo>
                    <a:pt x="772609" y="2480314"/>
                  </a:lnTo>
                  <a:lnTo>
                    <a:pt x="724091" y="2458693"/>
                  </a:lnTo>
                  <a:lnTo>
                    <a:pt x="676870" y="2436229"/>
                  </a:lnTo>
                  <a:lnTo>
                    <a:pt x="630976" y="2412947"/>
                  </a:lnTo>
                  <a:lnTo>
                    <a:pt x="586439" y="2388866"/>
                  </a:lnTo>
                  <a:lnTo>
                    <a:pt x="543288" y="2364010"/>
                  </a:lnTo>
                  <a:lnTo>
                    <a:pt x="501552" y="2338399"/>
                  </a:lnTo>
                  <a:lnTo>
                    <a:pt x="461261" y="2312057"/>
                  </a:lnTo>
                  <a:lnTo>
                    <a:pt x="422445" y="2285004"/>
                  </a:lnTo>
                  <a:lnTo>
                    <a:pt x="385132" y="2257263"/>
                  </a:lnTo>
                  <a:lnTo>
                    <a:pt x="349353" y="2228856"/>
                  </a:lnTo>
                  <a:lnTo>
                    <a:pt x="315136" y="2199804"/>
                  </a:lnTo>
                  <a:lnTo>
                    <a:pt x="282511" y="2170129"/>
                  </a:lnTo>
                  <a:lnTo>
                    <a:pt x="251508" y="2139854"/>
                  </a:lnTo>
                  <a:lnTo>
                    <a:pt x="222156" y="2109000"/>
                  </a:lnTo>
                  <a:lnTo>
                    <a:pt x="194484" y="2077588"/>
                  </a:lnTo>
                  <a:lnTo>
                    <a:pt x="168522" y="2045642"/>
                  </a:lnTo>
                  <a:lnTo>
                    <a:pt x="144299" y="2013182"/>
                  </a:lnTo>
                  <a:lnTo>
                    <a:pt x="121845" y="1980231"/>
                  </a:lnTo>
                  <a:lnTo>
                    <a:pt x="101189" y="1946811"/>
                  </a:lnTo>
                  <a:lnTo>
                    <a:pt x="82360" y="1912942"/>
                  </a:lnTo>
                  <a:lnTo>
                    <a:pt x="65389" y="1878649"/>
                  </a:lnTo>
                  <a:lnTo>
                    <a:pt x="37134" y="1808871"/>
                  </a:lnTo>
                  <a:lnTo>
                    <a:pt x="16661" y="1737654"/>
                  </a:lnTo>
                  <a:lnTo>
                    <a:pt x="4205" y="1665171"/>
                  </a:lnTo>
                  <a:lnTo>
                    <a:pt x="0" y="1591599"/>
                  </a:lnTo>
                  <a:lnTo>
                    <a:pt x="0" y="1109815"/>
                  </a:lnTo>
                  <a:lnTo>
                    <a:pt x="917" y="1075247"/>
                  </a:lnTo>
                  <a:lnTo>
                    <a:pt x="8173" y="1006916"/>
                  </a:lnTo>
                  <a:lnTo>
                    <a:pt x="22481" y="939761"/>
                  </a:lnTo>
                  <a:lnTo>
                    <a:pt x="43628" y="873905"/>
                  </a:lnTo>
                  <a:lnTo>
                    <a:pt x="71400" y="809469"/>
                  </a:lnTo>
                  <a:lnTo>
                    <a:pt x="105585" y="746578"/>
                  </a:lnTo>
                  <a:lnTo>
                    <a:pt x="145969" y="685354"/>
                  </a:lnTo>
                  <a:lnTo>
                    <a:pt x="192339" y="625920"/>
                  </a:lnTo>
                  <a:lnTo>
                    <a:pt x="217702" y="596912"/>
                  </a:lnTo>
                  <a:lnTo>
                    <a:pt x="244481" y="568398"/>
                  </a:lnTo>
                  <a:lnTo>
                    <a:pt x="272651" y="540392"/>
                  </a:lnTo>
                  <a:lnTo>
                    <a:pt x="302183" y="512911"/>
                  </a:lnTo>
                  <a:lnTo>
                    <a:pt x="333053" y="485969"/>
                  </a:lnTo>
                  <a:lnTo>
                    <a:pt x="365232" y="459582"/>
                  </a:lnTo>
                  <a:lnTo>
                    <a:pt x="398694" y="433765"/>
                  </a:lnTo>
                  <a:lnTo>
                    <a:pt x="433413" y="408534"/>
                  </a:lnTo>
                  <a:lnTo>
                    <a:pt x="469362" y="383903"/>
                  </a:lnTo>
                  <a:lnTo>
                    <a:pt x="506514" y="359889"/>
                  </a:lnTo>
                  <a:lnTo>
                    <a:pt x="544843" y="336506"/>
                  </a:lnTo>
                  <a:lnTo>
                    <a:pt x="584322" y="313771"/>
                  </a:lnTo>
                  <a:lnTo>
                    <a:pt x="624925" y="291697"/>
                  </a:lnTo>
                  <a:lnTo>
                    <a:pt x="666624" y="270302"/>
                  </a:lnTo>
                  <a:lnTo>
                    <a:pt x="709393" y="249599"/>
                  </a:lnTo>
                  <a:lnTo>
                    <a:pt x="753205" y="229605"/>
                  </a:lnTo>
                  <a:lnTo>
                    <a:pt x="798035" y="210334"/>
                  </a:lnTo>
                  <a:lnTo>
                    <a:pt x="843854" y="191802"/>
                  </a:lnTo>
                  <a:lnTo>
                    <a:pt x="890637" y="174025"/>
                  </a:lnTo>
                  <a:lnTo>
                    <a:pt x="938357" y="157017"/>
                  </a:lnTo>
                  <a:lnTo>
                    <a:pt x="986986" y="140795"/>
                  </a:lnTo>
                  <a:lnTo>
                    <a:pt x="1036500" y="125373"/>
                  </a:lnTo>
                  <a:lnTo>
                    <a:pt x="1086870" y="110766"/>
                  </a:lnTo>
                  <a:lnTo>
                    <a:pt x="1138070" y="96991"/>
                  </a:lnTo>
                  <a:lnTo>
                    <a:pt x="1190074" y="84062"/>
                  </a:lnTo>
                  <a:lnTo>
                    <a:pt x="1242855" y="71995"/>
                  </a:lnTo>
                  <a:lnTo>
                    <a:pt x="1296386" y="60805"/>
                  </a:lnTo>
                  <a:lnTo>
                    <a:pt x="1350641" y="50508"/>
                  </a:lnTo>
                  <a:lnTo>
                    <a:pt x="1405592" y="41119"/>
                  </a:lnTo>
                  <a:lnTo>
                    <a:pt x="1461214" y="32652"/>
                  </a:lnTo>
                  <a:lnTo>
                    <a:pt x="1517480" y="25125"/>
                  </a:lnTo>
                  <a:lnTo>
                    <a:pt x="1574363" y="18551"/>
                  </a:lnTo>
                  <a:lnTo>
                    <a:pt x="1631835" y="12946"/>
                  </a:lnTo>
                  <a:lnTo>
                    <a:pt x="1689872" y="8326"/>
                  </a:lnTo>
                  <a:lnTo>
                    <a:pt x="1748446" y="4706"/>
                  </a:lnTo>
                  <a:lnTo>
                    <a:pt x="1807530" y="2102"/>
                  </a:lnTo>
                  <a:lnTo>
                    <a:pt x="1867098" y="528"/>
                  </a:lnTo>
                  <a:lnTo>
                    <a:pt x="1927123" y="0"/>
                  </a:lnTo>
                  <a:lnTo>
                    <a:pt x="1927123" y="481779"/>
                  </a:lnTo>
                  <a:lnTo>
                    <a:pt x="1867097" y="482312"/>
                  </a:lnTo>
                  <a:lnTo>
                    <a:pt x="1807461" y="483901"/>
                  </a:lnTo>
                  <a:lnTo>
                    <a:pt x="1748246" y="486532"/>
                  </a:lnTo>
                  <a:lnTo>
                    <a:pt x="1689481" y="490190"/>
                  </a:lnTo>
                  <a:lnTo>
                    <a:pt x="1631198" y="494863"/>
                  </a:lnTo>
                  <a:lnTo>
                    <a:pt x="1573426" y="500535"/>
                  </a:lnTo>
                  <a:lnTo>
                    <a:pt x="1516197" y="507192"/>
                  </a:lnTo>
                  <a:lnTo>
                    <a:pt x="1459542" y="514821"/>
                  </a:lnTo>
                  <a:lnTo>
                    <a:pt x="1403490" y="523407"/>
                  </a:lnTo>
                  <a:lnTo>
                    <a:pt x="1348072" y="532935"/>
                  </a:lnTo>
                  <a:lnTo>
                    <a:pt x="1293320" y="543393"/>
                  </a:lnTo>
                  <a:lnTo>
                    <a:pt x="1239263" y="554766"/>
                  </a:lnTo>
                  <a:lnTo>
                    <a:pt x="1185932" y="567039"/>
                  </a:lnTo>
                  <a:lnTo>
                    <a:pt x="1133359" y="580198"/>
                  </a:lnTo>
                  <a:lnTo>
                    <a:pt x="1081572" y="594230"/>
                  </a:lnTo>
                  <a:lnTo>
                    <a:pt x="1030604" y="609120"/>
                  </a:lnTo>
                  <a:lnTo>
                    <a:pt x="980485" y="624854"/>
                  </a:lnTo>
                  <a:lnTo>
                    <a:pt x="931244" y="641418"/>
                  </a:lnTo>
                  <a:lnTo>
                    <a:pt x="882914" y="658798"/>
                  </a:lnTo>
                  <a:lnTo>
                    <a:pt x="835524" y="676980"/>
                  </a:lnTo>
                  <a:lnTo>
                    <a:pt x="789105" y="695949"/>
                  </a:lnTo>
                  <a:lnTo>
                    <a:pt x="743687" y="715691"/>
                  </a:lnTo>
                  <a:lnTo>
                    <a:pt x="699302" y="736193"/>
                  </a:lnTo>
                  <a:lnTo>
                    <a:pt x="655980" y="757440"/>
                  </a:lnTo>
                  <a:lnTo>
                    <a:pt x="613752" y="779417"/>
                  </a:lnTo>
                  <a:lnTo>
                    <a:pt x="572647" y="802112"/>
                  </a:lnTo>
                  <a:lnTo>
                    <a:pt x="532697" y="825509"/>
                  </a:lnTo>
                  <a:lnTo>
                    <a:pt x="493933" y="849595"/>
                  </a:lnTo>
                  <a:lnTo>
                    <a:pt x="456384" y="874355"/>
                  </a:lnTo>
                  <a:lnTo>
                    <a:pt x="420082" y="899776"/>
                  </a:lnTo>
                  <a:lnTo>
                    <a:pt x="385057" y="925842"/>
                  </a:lnTo>
                  <a:lnTo>
                    <a:pt x="351339" y="952541"/>
                  </a:lnTo>
                  <a:lnTo>
                    <a:pt x="318960" y="979858"/>
                  </a:lnTo>
                  <a:lnTo>
                    <a:pt x="287950" y="1007778"/>
                  </a:lnTo>
                  <a:lnTo>
                    <a:pt x="258340" y="1036288"/>
                  </a:lnTo>
                  <a:lnTo>
                    <a:pt x="230160" y="1065373"/>
                  </a:lnTo>
                  <a:lnTo>
                    <a:pt x="203440" y="1095020"/>
                  </a:lnTo>
                  <a:lnTo>
                    <a:pt x="178212" y="1125214"/>
                  </a:lnTo>
                  <a:lnTo>
                    <a:pt x="154506" y="1155941"/>
                  </a:lnTo>
                  <a:lnTo>
                    <a:pt x="132352" y="1187186"/>
                  </a:lnTo>
                  <a:lnTo>
                    <a:pt x="92825" y="1251178"/>
                  </a:lnTo>
                  <a:lnTo>
                    <a:pt x="59875" y="1317076"/>
                  </a:lnTo>
                  <a:lnTo>
                    <a:pt x="45943" y="1350705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6650087" y="2867954"/>
            <a:ext cx="1939925" cy="2920365"/>
            <a:chOff x="6650087" y="2867954"/>
            <a:chExt cx="1939925" cy="2920365"/>
          </a:xfrm>
        </p:grpSpPr>
        <p:sp>
          <p:nvSpPr>
            <p:cNvPr id="9" name="object 9"/>
            <p:cNvSpPr/>
            <p:nvPr/>
          </p:nvSpPr>
          <p:spPr>
            <a:xfrm>
              <a:off x="6656436" y="2874303"/>
              <a:ext cx="1927225" cy="1797685"/>
            </a:xfrm>
            <a:custGeom>
              <a:avLst/>
              <a:gdLst/>
              <a:ahLst/>
              <a:cxnLst/>
              <a:rect l="l" t="t" r="r" b="b"/>
              <a:pathLst>
                <a:path w="1927225" h="1797685">
                  <a:moveTo>
                    <a:pt x="481779" y="0"/>
                  </a:moveTo>
                  <a:lnTo>
                    <a:pt x="0" y="446539"/>
                  </a:lnTo>
                  <a:lnTo>
                    <a:pt x="481779" y="963562"/>
                  </a:lnTo>
                  <a:lnTo>
                    <a:pt x="481780" y="722673"/>
                  </a:lnTo>
                  <a:lnTo>
                    <a:pt x="543576" y="732489"/>
                  </a:lnTo>
                  <a:lnTo>
                    <a:pt x="604427" y="743410"/>
                  </a:lnTo>
                  <a:lnTo>
                    <a:pt x="664304" y="755414"/>
                  </a:lnTo>
                  <a:lnTo>
                    <a:pt x="723178" y="768477"/>
                  </a:lnTo>
                  <a:lnTo>
                    <a:pt x="781019" y="782579"/>
                  </a:lnTo>
                  <a:lnTo>
                    <a:pt x="837798" y="797697"/>
                  </a:lnTo>
                  <a:lnTo>
                    <a:pt x="893485" y="813811"/>
                  </a:lnTo>
                  <a:lnTo>
                    <a:pt x="948050" y="830896"/>
                  </a:lnTo>
                  <a:lnTo>
                    <a:pt x="1001466" y="848933"/>
                  </a:lnTo>
                  <a:lnTo>
                    <a:pt x="1053701" y="867899"/>
                  </a:lnTo>
                  <a:lnTo>
                    <a:pt x="1104727" y="887772"/>
                  </a:lnTo>
                  <a:lnTo>
                    <a:pt x="1154514" y="908531"/>
                  </a:lnTo>
                  <a:lnTo>
                    <a:pt x="1203032" y="930152"/>
                  </a:lnTo>
                  <a:lnTo>
                    <a:pt x="1250253" y="952616"/>
                  </a:lnTo>
                  <a:lnTo>
                    <a:pt x="1296147" y="975898"/>
                  </a:lnTo>
                  <a:lnTo>
                    <a:pt x="1340684" y="999979"/>
                  </a:lnTo>
                  <a:lnTo>
                    <a:pt x="1383835" y="1024835"/>
                  </a:lnTo>
                  <a:lnTo>
                    <a:pt x="1425571" y="1050446"/>
                  </a:lnTo>
                  <a:lnTo>
                    <a:pt x="1465862" y="1076788"/>
                  </a:lnTo>
                  <a:lnTo>
                    <a:pt x="1504678" y="1103841"/>
                  </a:lnTo>
                  <a:lnTo>
                    <a:pt x="1541991" y="1131582"/>
                  </a:lnTo>
                  <a:lnTo>
                    <a:pt x="1577770" y="1159989"/>
                  </a:lnTo>
                  <a:lnTo>
                    <a:pt x="1611987" y="1189041"/>
                  </a:lnTo>
                  <a:lnTo>
                    <a:pt x="1644612" y="1218716"/>
                  </a:lnTo>
                  <a:lnTo>
                    <a:pt x="1675615" y="1248991"/>
                  </a:lnTo>
                  <a:lnTo>
                    <a:pt x="1704967" y="1279846"/>
                  </a:lnTo>
                  <a:lnTo>
                    <a:pt x="1732639" y="1311257"/>
                  </a:lnTo>
                  <a:lnTo>
                    <a:pt x="1758601" y="1343203"/>
                  </a:lnTo>
                  <a:lnTo>
                    <a:pt x="1782824" y="1375663"/>
                  </a:lnTo>
                  <a:lnTo>
                    <a:pt x="1805278" y="1408614"/>
                  </a:lnTo>
                  <a:lnTo>
                    <a:pt x="1825934" y="1442035"/>
                  </a:lnTo>
                  <a:lnTo>
                    <a:pt x="1844763" y="1475903"/>
                  </a:lnTo>
                  <a:lnTo>
                    <a:pt x="1861734" y="1510197"/>
                  </a:lnTo>
                  <a:lnTo>
                    <a:pt x="1889989" y="1579974"/>
                  </a:lnTo>
                  <a:lnTo>
                    <a:pt x="1910462" y="1651192"/>
                  </a:lnTo>
                  <a:lnTo>
                    <a:pt x="1922918" y="1723675"/>
                  </a:lnTo>
                  <a:lnTo>
                    <a:pt x="1927123" y="1797248"/>
                  </a:lnTo>
                  <a:lnTo>
                    <a:pt x="1927122" y="1315464"/>
                  </a:lnTo>
                  <a:lnTo>
                    <a:pt x="1922917" y="1241891"/>
                  </a:lnTo>
                  <a:lnTo>
                    <a:pt x="1910460" y="1169408"/>
                  </a:lnTo>
                  <a:lnTo>
                    <a:pt x="1889987" y="1098191"/>
                  </a:lnTo>
                  <a:lnTo>
                    <a:pt x="1861733" y="1028413"/>
                  </a:lnTo>
                  <a:lnTo>
                    <a:pt x="1844761" y="994119"/>
                  </a:lnTo>
                  <a:lnTo>
                    <a:pt x="1825933" y="960251"/>
                  </a:lnTo>
                  <a:lnTo>
                    <a:pt x="1805277" y="926831"/>
                  </a:lnTo>
                  <a:lnTo>
                    <a:pt x="1782823" y="893880"/>
                  </a:lnTo>
                  <a:lnTo>
                    <a:pt x="1758600" y="861420"/>
                  </a:lnTo>
                  <a:lnTo>
                    <a:pt x="1732638" y="829473"/>
                  </a:lnTo>
                  <a:lnTo>
                    <a:pt x="1704966" y="798062"/>
                  </a:lnTo>
                  <a:lnTo>
                    <a:pt x="1675614" y="767208"/>
                  </a:lnTo>
                  <a:lnTo>
                    <a:pt x="1644611" y="736932"/>
                  </a:lnTo>
                  <a:lnTo>
                    <a:pt x="1611986" y="707258"/>
                  </a:lnTo>
                  <a:lnTo>
                    <a:pt x="1577769" y="678206"/>
                  </a:lnTo>
                  <a:lnTo>
                    <a:pt x="1541990" y="649798"/>
                  </a:lnTo>
                  <a:lnTo>
                    <a:pt x="1504677" y="622057"/>
                  </a:lnTo>
                  <a:lnTo>
                    <a:pt x="1465861" y="595005"/>
                  </a:lnTo>
                  <a:lnTo>
                    <a:pt x="1425570" y="568662"/>
                  </a:lnTo>
                  <a:lnTo>
                    <a:pt x="1383834" y="543052"/>
                  </a:lnTo>
                  <a:lnTo>
                    <a:pt x="1340683" y="518196"/>
                  </a:lnTo>
                  <a:lnTo>
                    <a:pt x="1296146" y="494115"/>
                  </a:lnTo>
                  <a:lnTo>
                    <a:pt x="1250252" y="470832"/>
                  </a:lnTo>
                  <a:lnTo>
                    <a:pt x="1203031" y="448369"/>
                  </a:lnTo>
                  <a:lnTo>
                    <a:pt x="1154512" y="426747"/>
                  </a:lnTo>
                  <a:lnTo>
                    <a:pt x="1104726" y="405989"/>
                  </a:lnTo>
                  <a:lnTo>
                    <a:pt x="1053700" y="386116"/>
                  </a:lnTo>
                  <a:lnTo>
                    <a:pt x="1001464" y="367150"/>
                  </a:lnTo>
                  <a:lnTo>
                    <a:pt x="948049" y="349113"/>
                  </a:lnTo>
                  <a:lnTo>
                    <a:pt x="893483" y="332027"/>
                  </a:lnTo>
                  <a:lnTo>
                    <a:pt x="837796" y="315914"/>
                  </a:lnTo>
                  <a:lnTo>
                    <a:pt x="781018" y="300795"/>
                  </a:lnTo>
                  <a:lnTo>
                    <a:pt x="723177" y="286694"/>
                  </a:lnTo>
                  <a:lnTo>
                    <a:pt x="664303" y="273630"/>
                  </a:lnTo>
                  <a:lnTo>
                    <a:pt x="604426" y="261627"/>
                  </a:lnTo>
                  <a:lnTo>
                    <a:pt x="543575" y="250706"/>
                  </a:lnTo>
                  <a:lnTo>
                    <a:pt x="481779" y="240889"/>
                  </a:lnTo>
                  <a:lnTo>
                    <a:pt x="48177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656436" y="4430661"/>
              <a:ext cx="1927860" cy="1351280"/>
            </a:xfrm>
            <a:custGeom>
              <a:avLst/>
              <a:gdLst/>
              <a:ahLst/>
              <a:cxnLst/>
              <a:rect l="l" t="t" r="r" b="b"/>
              <a:pathLst>
                <a:path w="1927859" h="1351279">
                  <a:moveTo>
                    <a:pt x="1881179" y="0"/>
                  </a:moveTo>
                  <a:lnTo>
                    <a:pt x="1851610" y="66808"/>
                  </a:lnTo>
                  <a:lnTo>
                    <a:pt x="1815341" y="131767"/>
                  </a:lnTo>
                  <a:lnTo>
                    <a:pt x="1772617" y="194763"/>
                  </a:lnTo>
                  <a:lnTo>
                    <a:pt x="1748910" y="225490"/>
                  </a:lnTo>
                  <a:lnTo>
                    <a:pt x="1723682" y="255684"/>
                  </a:lnTo>
                  <a:lnTo>
                    <a:pt x="1696963" y="285330"/>
                  </a:lnTo>
                  <a:lnTo>
                    <a:pt x="1668782" y="314416"/>
                  </a:lnTo>
                  <a:lnTo>
                    <a:pt x="1639172" y="342926"/>
                  </a:lnTo>
                  <a:lnTo>
                    <a:pt x="1608162" y="370846"/>
                  </a:lnTo>
                  <a:lnTo>
                    <a:pt x="1575783" y="398162"/>
                  </a:lnTo>
                  <a:lnTo>
                    <a:pt x="1542066" y="424861"/>
                  </a:lnTo>
                  <a:lnTo>
                    <a:pt x="1507040" y="450928"/>
                  </a:lnTo>
                  <a:lnTo>
                    <a:pt x="1470738" y="476348"/>
                  </a:lnTo>
                  <a:lnTo>
                    <a:pt x="1433190" y="501108"/>
                  </a:lnTo>
                  <a:lnTo>
                    <a:pt x="1394425" y="525194"/>
                  </a:lnTo>
                  <a:lnTo>
                    <a:pt x="1354475" y="548591"/>
                  </a:lnTo>
                  <a:lnTo>
                    <a:pt x="1313371" y="571286"/>
                  </a:lnTo>
                  <a:lnTo>
                    <a:pt x="1271142" y="593264"/>
                  </a:lnTo>
                  <a:lnTo>
                    <a:pt x="1227820" y="614511"/>
                  </a:lnTo>
                  <a:lnTo>
                    <a:pt x="1183435" y="635012"/>
                  </a:lnTo>
                  <a:lnTo>
                    <a:pt x="1138018" y="654755"/>
                  </a:lnTo>
                  <a:lnTo>
                    <a:pt x="1091599" y="673724"/>
                  </a:lnTo>
                  <a:lnTo>
                    <a:pt x="1044208" y="691905"/>
                  </a:lnTo>
                  <a:lnTo>
                    <a:pt x="995878" y="709285"/>
                  </a:lnTo>
                  <a:lnTo>
                    <a:pt x="946638" y="725849"/>
                  </a:lnTo>
                  <a:lnTo>
                    <a:pt x="896518" y="741583"/>
                  </a:lnTo>
                  <a:lnTo>
                    <a:pt x="845550" y="756473"/>
                  </a:lnTo>
                  <a:lnTo>
                    <a:pt x="793763" y="770505"/>
                  </a:lnTo>
                  <a:lnTo>
                    <a:pt x="741190" y="783665"/>
                  </a:lnTo>
                  <a:lnTo>
                    <a:pt x="687859" y="795938"/>
                  </a:lnTo>
                  <a:lnTo>
                    <a:pt x="633802" y="807310"/>
                  </a:lnTo>
                  <a:lnTo>
                    <a:pt x="579050" y="817768"/>
                  </a:lnTo>
                  <a:lnTo>
                    <a:pt x="523632" y="827297"/>
                  </a:lnTo>
                  <a:lnTo>
                    <a:pt x="467581" y="835883"/>
                  </a:lnTo>
                  <a:lnTo>
                    <a:pt x="410925" y="843512"/>
                  </a:lnTo>
                  <a:lnTo>
                    <a:pt x="353696" y="850169"/>
                  </a:lnTo>
                  <a:lnTo>
                    <a:pt x="295925" y="855841"/>
                  </a:lnTo>
                  <a:lnTo>
                    <a:pt x="237641" y="860513"/>
                  </a:lnTo>
                  <a:lnTo>
                    <a:pt x="178876" y="864172"/>
                  </a:lnTo>
                  <a:lnTo>
                    <a:pt x="119661" y="866803"/>
                  </a:lnTo>
                  <a:lnTo>
                    <a:pt x="60025" y="868392"/>
                  </a:lnTo>
                  <a:lnTo>
                    <a:pt x="0" y="868925"/>
                  </a:lnTo>
                  <a:lnTo>
                    <a:pt x="0" y="1350704"/>
                  </a:lnTo>
                  <a:lnTo>
                    <a:pt x="52733" y="1350288"/>
                  </a:lnTo>
                  <a:lnTo>
                    <a:pt x="105398" y="1349043"/>
                  </a:lnTo>
                  <a:lnTo>
                    <a:pt x="157964" y="1346969"/>
                  </a:lnTo>
                  <a:lnTo>
                    <a:pt x="210402" y="1344070"/>
                  </a:lnTo>
                  <a:lnTo>
                    <a:pt x="262683" y="1340346"/>
                  </a:lnTo>
                  <a:lnTo>
                    <a:pt x="314778" y="1335799"/>
                  </a:lnTo>
                  <a:lnTo>
                    <a:pt x="366656" y="1330432"/>
                  </a:lnTo>
                  <a:lnTo>
                    <a:pt x="418289" y="1324246"/>
                  </a:lnTo>
                  <a:lnTo>
                    <a:pt x="478957" y="1315893"/>
                  </a:lnTo>
                  <a:lnTo>
                    <a:pt x="538716" y="1306500"/>
                  </a:lnTo>
                  <a:lnTo>
                    <a:pt x="597545" y="1296087"/>
                  </a:lnTo>
                  <a:lnTo>
                    <a:pt x="655419" y="1284675"/>
                  </a:lnTo>
                  <a:lnTo>
                    <a:pt x="712316" y="1272285"/>
                  </a:lnTo>
                  <a:lnTo>
                    <a:pt x="768215" y="1258936"/>
                  </a:lnTo>
                  <a:lnTo>
                    <a:pt x="823091" y="1244651"/>
                  </a:lnTo>
                  <a:lnTo>
                    <a:pt x="876922" y="1229448"/>
                  </a:lnTo>
                  <a:lnTo>
                    <a:pt x="929687" y="1213349"/>
                  </a:lnTo>
                  <a:lnTo>
                    <a:pt x="981361" y="1196374"/>
                  </a:lnTo>
                  <a:lnTo>
                    <a:pt x="1031922" y="1178544"/>
                  </a:lnTo>
                  <a:lnTo>
                    <a:pt x="1081347" y="1159879"/>
                  </a:lnTo>
                  <a:lnTo>
                    <a:pt x="1129615" y="1140400"/>
                  </a:lnTo>
                  <a:lnTo>
                    <a:pt x="1176701" y="1120127"/>
                  </a:lnTo>
                  <a:lnTo>
                    <a:pt x="1222584" y="1099082"/>
                  </a:lnTo>
                  <a:lnTo>
                    <a:pt x="1267240" y="1077284"/>
                  </a:lnTo>
                  <a:lnTo>
                    <a:pt x="1310647" y="1054754"/>
                  </a:lnTo>
                  <a:lnTo>
                    <a:pt x="1352783" y="1031513"/>
                  </a:lnTo>
                  <a:lnTo>
                    <a:pt x="1393624" y="1007581"/>
                  </a:lnTo>
                  <a:lnTo>
                    <a:pt x="1433148" y="982978"/>
                  </a:lnTo>
                  <a:lnTo>
                    <a:pt x="1471332" y="957726"/>
                  </a:lnTo>
                  <a:lnTo>
                    <a:pt x="1508153" y="931845"/>
                  </a:lnTo>
                  <a:lnTo>
                    <a:pt x="1543589" y="905355"/>
                  </a:lnTo>
                  <a:lnTo>
                    <a:pt x="1577617" y="878277"/>
                  </a:lnTo>
                  <a:lnTo>
                    <a:pt x="1610215" y="850632"/>
                  </a:lnTo>
                  <a:lnTo>
                    <a:pt x="1641358" y="822440"/>
                  </a:lnTo>
                  <a:lnTo>
                    <a:pt x="1671026" y="793721"/>
                  </a:lnTo>
                  <a:lnTo>
                    <a:pt x="1699195" y="764497"/>
                  </a:lnTo>
                  <a:lnTo>
                    <a:pt x="1725842" y="734787"/>
                  </a:lnTo>
                  <a:lnTo>
                    <a:pt x="1750946" y="704613"/>
                  </a:lnTo>
                  <a:lnTo>
                    <a:pt x="1774482" y="673994"/>
                  </a:lnTo>
                  <a:lnTo>
                    <a:pt x="1816762" y="611506"/>
                  </a:lnTo>
                  <a:lnTo>
                    <a:pt x="1852503" y="547489"/>
                  </a:lnTo>
                  <a:lnTo>
                    <a:pt x="1881521" y="482106"/>
                  </a:lnTo>
                  <a:lnTo>
                    <a:pt x="1903636" y="415522"/>
                  </a:lnTo>
                  <a:lnTo>
                    <a:pt x="1918666" y="347901"/>
                  </a:lnTo>
                  <a:lnTo>
                    <a:pt x="1926429" y="279407"/>
                  </a:lnTo>
                  <a:lnTo>
                    <a:pt x="1927529" y="244885"/>
                  </a:lnTo>
                  <a:lnTo>
                    <a:pt x="1926743" y="210206"/>
                  </a:lnTo>
                  <a:lnTo>
                    <a:pt x="1919428" y="140461"/>
                  </a:lnTo>
                  <a:lnTo>
                    <a:pt x="1904300" y="70338"/>
                  </a:lnTo>
                  <a:lnTo>
                    <a:pt x="1893750" y="35185"/>
                  </a:lnTo>
                  <a:lnTo>
                    <a:pt x="1881179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56437" y="2874304"/>
              <a:ext cx="1927225" cy="2907665"/>
            </a:xfrm>
            <a:custGeom>
              <a:avLst/>
              <a:gdLst/>
              <a:ahLst/>
              <a:cxnLst/>
              <a:rect l="l" t="t" r="r" b="b"/>
              <a:pathLst>
                <a:path w="1927225" h="2907665">
                  <a:moveTo>
                    <a:pt x="1927123" y="1797247"/>
                  </a:moveTo>
                  <a:lnTo>
                    <a:pt x="1922918" y="1723674"/>
                  </a:lnTo>
                  <a:lnTo>
                    <a:pt x="1910461" y="1651191"/>
                  </a:lnTo>
                  <a:lnTo>
                    <a:pt x="1889988" y="1579973"/>
                  </a:lnTo>
                  <a:lnTo>
                    <a:pt x="1861734" y="1510196"/>
                  </a:lnTo>
                  <a:lnTo>
                    <a:pt x="1844762" y="1475902"/>
                  </a:lnTo>
                  <a:lnTo>
                    <a:pt x="1825934" y="1442034"/>
                  </a:lnTo>
                  <a:lnTo>
                    <a:pt x="1805278" y="1408613"/>
                  </a:lnTo>
                  <a:lnTo>
                    <a:pt x="1782824" y="1375662"/>
                  </a:lnTo>
                  <a:lnTo>
                    <a:pt x="1758601" y="1343203"/>
                  </a:lnTo>
                  <a:lnTo>
                    <a:pt x="1732639" y="1311256"/>
                  </a:lnTo>
                  <a:lnTo>
                    <a:pt x="1704967" y="1279845"/>
                  </a:lnTo>
                  <a:lnTo>
                    <a:pt x="1675615" y="1248991"/>
                  </a:lnTo>
                  <a:lnTo>
                    <a:pt x="1644611" y="1218715"/>
                  </a:lnTo>
                  <a:lnTo>
                    <a:pt x="1611987" y="1189041"/>
                  </a:lnTo>
                  <a:lnTo>
                    <a:pt x="1577770" y="1159989"/>
                  </a:lnTo>
                  <a:lnTo>
                    <a:pt x="1541990" y="1131581"/>
                  </a:lnTo>
                  <a:lnTo>
                    <a:pt x="1504678" y="1103840"/>
                  </a:lnTo>
                  <a:lnTo>
                    <a:pt x="1465861" y="1076788"/>
                  </a:lnTo>
                  <a:lnTo>
                    <a:pt x="1425571" y="1050445"/>
                  </a:lnTo>
                  <a:lnTo>
                    <a:pt x="1383835" y="1024835"/>
                  </a:lnTo>
                  <a:lnTo>
                    <a:pt x="1340684" y="999978"/>
                  </a:lnTo>
                  <a:lnTo>
                    <a:pt x="1296147" y="975898"/>
                  </a:lnTo>
                  <a:lnTo>
                    <a:pt x="1250253" y="952615"/>
                  </a:lnTo>
                  <a:lnTo>
                    <a:pt x="1203032" y="930152"/>
                  </a:lnTo>
                  <a:lnTo>
                    <a:pt x="1154513" y="908530"/>
                  </a:lnTo>
                  <a:lnTo>
                    <a:pt x="1104726" y="887772"/>
                  </a:lnTo>
                  <a:lnTo>
                    <a:pt x="1053700" y="867899"/>
                  </a:lnTo>
                  <a:lnTo>
                    <a:pt x="1001465" y="848933"/>
                  </a:lnTo>
                  <a:lnTo>
                    <a:pt x="948050" y="830896"/>
                  </a:lnTo>
                  <a:lnTo>
                    <a:pt x="893484" y="813810"/>
                  </a:lnTo>
                  <a:lnTo>
                    <a:pt x="837797" y="797697"/>
                  </a:lnTo>
                  <a:lnTo>
                    <a:pt x="781018" y="782579"/>
                  </a:lnTo>
                  <a:lnTo>
                    <a:pt x="723177" y="768477"/>
                  </a:lnTo>
                  <a:lnTo>
                    <a:pt x="664303" y="755413"/>
                  </a:lnTo>
                  <a:lnTo>
                    <a:pt x="604426" y="743410"/>
                  </a:lnTo>
                  <a:lnTo>
                    <a:pt x="543575" y="732489"/>
                  </a:lnTo>
                  <a:lnTo>
                    <a:pt x="481780" y="722673"/>
                  </a:lnTo>
                  <a:lnTo>
                    <a:pt x="481780" y="963562"/>
                  </a:lnTo>
                  <a:lnTo>
                    <a:pt x="0" y="446539"/>
                  </a:lnTo>
                  <a:lnTo>
                    <a:pt x="481780" y="0"/>
                  </a:lnTo>
                  <a:lnTo>
                    <a:pt x="481780" y="240889"/>
                  </a:lnTo>
                  <a:lnTo>
                    <a:pt x="543575" y="250705"/>
                  </a:lnTo>
                  <a:lnTo>
                    <a:pt x="604426" y="261626"/>
                  </a:lnTo>
                  <a:lnTo>
                    <a:pt x="664303" y="273629"/>
                  </a:lnTo>
                  <a:lnTo>
                    <a:pt x="723177" y="286693"/>
                  </a:lnTo>
                  <a:lnTo>
                    <a:pt x="781018" y="300795"/>
                  </a:lnTo>
                  <a:lnTo>
                    <a:pt x="837797" y="315913"/>
                  </a:lnTo>
                  <a:lnTo>
                    <a:pt x="893484" y="332027"/>
                  </a:lnTo>
                  <a:lnTo>
                    <a:pt x="948049" y="349112"/>
                  </a:lnTo>
                  <a:lnTo>
                    <a:pt x="1001465" y="367149"/>
                  </a:lnTo>
                  <a:lnTo>
                    <a:pt x="1053700" y="386115"/>
                  </a:lnTo>
                  <a:lnTo>
                    <a:pt x="1104726" y="405988"/>
                  </a:lnTo>
                  <a:lnTo>
                    <a:pt x="1154513" y="426747"/>
                  </a:lnTo>
                  <a:lnTo>
                    <a:pt x="1203031" y="448368"/>
                  </a:lnTo>
                  <a:lnTo>
                    <a:pt x="1250252" y="470832"/>
                  </a:lnTo>
                  <a:lnTo>
                    <a:pt x="1296146" y="494114"/>
                  </a:lnTo>
                  <a:lnTo>
                    <a:pt x="1340683" y="518195"/>
                  </a:lnTo>
                  <a:lnTo>
                    <a:pt x="1383834" y="543051"/>
                  </a:lnTo>
                  <a:lnTo>
                    <a:pt x="1425570" y="568662"/>
                  </a:lnTo>
                  <a:lnTo>
                    <a:pt x="1465861" y="595004"/>
                  </a:lnTo>
                  <a:lnTo>
                    <a:pt x="1504677" y="622057"/>
                  </a:lnTo>
                  <a:lnTo>
                    <a:pt x="1541990" y="649798"/>
                  </a:lnTo>
                  <a:lnTo>
                    <a:pt x="1577769" y="678205"/>
                  </a:lnTo>
                  <a:lnTo>
                    <a:pt x="1611986" y="707257"/>
                  </a:lnTo>
                  <a:lnTo>
                    <a:pt x="1644611" y="736932"/>
                  </a:lnTo>
                  <a:lnTo>
                    <a:pt x="1675614" y="767207"/>
                  </a:lnTo>
                  <a:lnTo>
                    <a:pt x="1704966" y="798062"/>
                  </a:lnTo>
                  <a:lnTo>
                    <a:pt x="1732638" y="829473"/>
                  </a:lnTo>
                  <a:lnTo>
                    <a:pt x="1758600" y="861419"/>
                  </a:lnTo>
                  <a:lnTo>
                    <a:pt x="1782823" y="893879"/>
                  </a:lnTo>
                  <a:lnTo>
                    <a:pt x="1805277" y="926830"/>
                  </a:lnTo>
                  <a:lnTo>
                    <a:pt x="1825933" y="960250"/>
                  </a:lnTo>
                  <a:lnTo>
                    <a:pt x="1844762" y="994119"/>
                  </a:lnTo>
                  <a:lnTo>
                    <a:pt x="1861733" y="1028412"/>
                  </a:lnTo>
                  <a:lnTo>
                    <a:pt x="1889988" y="1098190"/>
                  </a:lnTo>
                  <a:lnTo>
                    <a:pt x="1910461" y="1169407"/>
                  </a:lnTo>
                  <a:lnTo>
                    <a:pt x="1922917" y="1241890"/>
                  </a:lnTo>
                  <a:lnTo>
                    <a:pt x="1927122" y="1315463"/>
                  </a:lnTo>
                  <a:lnTo>
                    <a:pt x="1927123" y="1797247"/>
                  </a:lnTo>
                  <a:lnTo>
                    <a:pt x="1926206" y="1831814"/>
                  </a:lnTo>
                  <a:lnTo>
                    <a:pt x="1918949" y="1900145"/>
                  </a:lnTo>
                  <a:lnTo>
                    <a:pt x="1904641" y="1967300"/>
                  </a:lnTo>
                  <a:lnTo>
                    <a:pt x="1883494" y="2033156"/>
                  </a:lnTo>
                  <a:lnTo>
                    <a:pt x="1855722" y="2097592"/>
                  </a:lnTo>
                  <a:lnTo>
                    <a:pt x="1821537" y="2160483"/>
                  </a:lnTo>
                  <a:lnTo>
                    <a:pt x="1781153" y="2221707"/>
                  </a:lnTo>
                  <a:lnTo>
                    <a:pt x="1734783" y="2281141"/>
                  </a:lnTo>
                  <a:lnTo>
                    <a:pt x="1709420" y="2310149"/>
                  </a:lnTo>
                  <a:lnTo>
                    <a:pt x="1682641" y="2338664"/>
                  </a:lnTo>
                  <a:lnTo>
                    <a:pt x="1654471" y="2366669"/>
                  </a:lnTo>
                  <a:lnTo>
                    <a:pt x="1624939" y="2394150"/>
                  </a:lnTo>
                  <a:lnTo>
                    <a:pt x="1594069" y="2421092"/>
                  </a:lnTo>
                  <a:lnTo>
                    <a:pt x="1561890" y="2447479"/>
                  </a:lnTo>
                  <a:lnTo>
                    <a:pt x="1528428" y="2473296"/>
                  </a:lnTo>
                  <a:lnTo>
                    <a:pt x="1493709" y="2498527"/>
                  </a:lnTo>
                  <a:lnTo>
                    <a:pt x="1457760" y="2523158"/>
                  </a:lnTo>
                  <a:lnTo>
                    <a:pt x="1420608" y="2547172"/>
                  </a:lnTo>
                  <a:lnTo>
                    <a:pt x="1382279" y="2570555"/>
                  </a:lnTo>
                  <a:lnTo>
                    <a:pt x="1342800" y="2593290"/>
                  </a:lnTo>
                  <a:lnTo>
                    <a:pt x="1302197" y="2615364"/>
                  </a:lnTo>
                  <a:lnTo>
                    <a:pt x="1260498" y="2636759"/>
                  </a:lnTo>
                  <a:lnTo>
                    <a:pt x="1217729" y="2657462"/>
                  </a:lnTo>
                  <a:lnTo>
                    <a:pt x="1173917" y="2677456"/>
                  </a:lnTo>
                  <a:lnTo>
                    <a:pt x="1129087" y="2696727"/>
                  </a:lnTo>
                  <a:lnTo>
                    <a:pt x="1083268" y="2715259"/>
                  </a:lnTo>
                  <a:lnTo>
                    <a:pt x="1036485" y="2733036"/>
                  </a:lnTo>
                  <a:lnTo>
                    <a:pt x="988765" y="2750044"/>
                  </a:lnTo>
                  <a:lnTo>
                    <a:pt x="940136" y="2766266"/>
                  </a:lnTo>
                  <a:lnTo>
                    <a:pt x="890622" y="2781688"/>
                  </a:lnTo>
                  <a:lnTo>
                    <a:pt x="840252" y="2796295"/>
                  </a:lnTo>
                  <a:lnTo>
                    <a:pt x="789052" y="2810070"/>
                  </a:lnTo>
                  <a:lnTo>
                    <a:pt x="737048" y="2822999"/>
                  </a:lnTo>
                  <a:lnTo>
                    <a:pt x="684267" y="2835066"/>
                  </a:lnTo>
                  <a:lnTo>
                    <a:pt x="630736" y="2846256"/>
                  </a:lnTo>
                  <a:lnTo>
                    <a:pt x="576481" y="2856553"/>
                  </a:lnTo>
                  <a:lnTo>
                    <a:pt x="521530" y="2865942"/>
                  </a:lnTo>
                  <a:lnTo>
                    <a:pt x="465908" y="2874409"/>
                  </a:lnTo>
                  <a:lnTo>
                    <a:pt x="409642" y="2881936"/>
                  </a:lnTo>
                  <a:lnTo>
                    <a:pt x="352760" y="2888510"/>
                  </a:lnTo>
                  <a:lnTo>
                    <a:pt x="295287" y="2894115"/>
                  </a:lnTo>
                  <a:lnTo>
                    <a:pt x="237250" y="2898735"/>
                  </a:lnTo>
                  <a:lnTo>
                    <a:pt x="178676" y="2902355"/>
                  </a:lnTo>
                  <a:lnTo>
                    <a:pt x="119592" y="2904959"/>
                  </a:lnTo>
                  <a:lnTo>
                    <a:pt x="60024" y="2906533"/>
                  </a:lnTo>
                  <a:lnTo>
                    <a:pt x="0" y="2907062"/>
                  </a:lnTo>
                  <a:lnTo>
                    <a:pt x="0" y="2425282"/>
                  </a:lnTo>
                  <a:lnTo>
                    <a:pt x="60025" y="2424749"/>
                  </a:lnTo>
                  <a:lnTo>
                    <a:pt x="119661" y="2423160"/>
                  </a:lnTo>
                  <a:lnTo>
                    <a:pt x="178876" y="2420529"/>
                  </a:lnTo>
                  <a:lnTo>
                    <a:pt x="237641" y="2416871"/>
                  </a:lnTo>
                  <a:lnTo>
                    <a:pt x="295925" y="2412198"/>
                  </a:lnTo>
                  <a:lnTo>
                    <a:pt x="353696" y="2406526"/>
                  </a:lnTo>
                  <a:lnTo>
                    <a:pt x="410925" y="2399869"/>
                  </a:lnTo>
                  <a:lnTo>
                    <a:pt x="467580" y="2392240"/>
                  </a:lnTo>
                  <a:lnTo>
                    <a:pt x="523632" y="2383654"/>
                  </a:lnTo>
                  <a:lnTo>
                    <a:pt x="579050" y="2374126"/>
                  </a:lnTo>
                  <a:lnTo>
                    <a:pt x="633802" y="2363668"/>
                  </a:lnTo>
                  <a:lnTo>
                    <a:pt x="687859" y="2352295"/>
                  </a:lnTo>
                  <a:lnTo>
                    <a:pt x="741190" y="2340022"/>
                  </a:lnTo>
                  <a:lnTo>
                    <a:pt x="793763" y="2326863"/>
                  </a:lnTo>
                  <a:lnTo>
                    <a:pt x="845550" y="2312831"/>
                  </a:lnTo>
                  <a:lnTo>
                    <a:pt x="896518" y="2297941"/>
                  </a:lnTo>
                  <a:lnTo>
                    <a:pt x="946637" y="2282207"/>
                  </a:lnTo>
                  <a:lnTo>
                    <a:pt x="995878" y="2265643"/>
                  </a:lnTo>
                  <a:lnTo>
                    <a:pt x="1044208" y="2248263"/>
                  </a:lnTo>
                  <a:lnTo>
                    <a:pt x="1091598" y="2230081"/>
                  </a:lnTo>
                  <a:lnTo>
                    <a:pt x="1138017" y="2211112"/>
                  </a:lnTo>
                  <a:lnTo>
                    <a:pt x="1183435" y="2191370"/>
                  </a:lnTo>
                  <a:lnTo>
                    <a:pt x="1227820" y="2170868"/>
                  </a:lnTo>
                  <a:lnTo>
                    <a:pt x="1271142" y="2149621"/>
                  </a:lnTo>
                  <a:lnTo>
                    <a:pt x="1313371" y="2127644"/>
                  </a:lnTo>
                  <a:lnTo>
                    <a:pt x="1354475" y="2104949"/>
                  </a:lnTo>
                  <a:lnTo>
                    <a:pt x="1394425" y="2081552"/>
                  </a:lnTo>
                  <a:lnTo>
                    <a:pt x="1433189" y="2057466"/>
                  </a:lnTo>
                  <a:lnTo>
                    <a:pt x="1470738" y="2032706"/>
                  </a:lnTo>
                  <a:lnTo>
                    <a:pt x="1507040" y="2007285"/>
                  </a:lnTo>
                  <a:lnTo>
                    <a:pt x="1542065" y="1981219"/>
                  </a:lnTo>
                  <a:lnTo>
                    <a:pt x="1575783" y="1954520"/>
                  </a:lnTo>
                  <a:lnTo>
                    <a:pt x="1608162" y="1927203"/>
                  </a:lnTo>
                  <a:lnTo>
                    <a:pt x="1639172" y="1899283"/>
                  </a:lnTo>
                  <a:lnTo>
                    <a:pt x="1668782" y="1870773"/>
                  </a:lnTo>
                  <a:lnTo>
                    <a:pt x="1696962" y="1841688"/>
                  </a:lnTo>
                  <a:lnTo>
                    <a:pt x="1723682" y="1812041"/>
                  </a:lnTo>
                  <a:lnTo>
                    <a:pt x="1748910" y="1781847"/>
                  </a:lnTo>
                  <a:lnTo>
                    <a:pt x="1772617" y="1751120"/>
                  </a:lnTo>
                  <a:lnTo>
                    <a:pt x="1794770" y="1719875"/>
                  </a:lnTo>
                  <a:lnTo>
                    <a:pt x="1834298" y="1655883"/>
                  </a:lnTo>
                  <a:lnTo>
                    <a:pt x="1867247" y="1589985"/>
                  </a:lnTo>
                  <a:lnTo>
                    <a:pt x="1881179" y="1556357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500187" y="2927604"/>
            <a:ext cx="8382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>
                <a:latin typeface="等线 Light"/>
                <a:cs typeface="等线 Light"/>
              </a:rPr>
              <a:t>生物</a:t>
            </a:r>
            <a:endParaRPr sz="3200">
              <a:latin typeface="等线 Light"/>
              <a:cs typeface="等线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00187" y="5204460"/>
            <a:ext cx="8382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>
                <a:latin typeface="等线 Light"/>
                <a:cs typeface="等线 Light"/>
              </a:rPr>
              <a:t>环境</a:t>
            </a:r>
            <a:endParaRPr sz="3200">
              <a:latin typeface="等线 Light"/>
              <a:cs typeface="等线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1361" y="3770883"/>
            <a:ext cx="2463800" cy="1136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000" b="0">
                <a:latin typeface="等线 Light"/>
                <a:cs typeface="等线 Light"/>
              </a:rPr>
              <a:t>物质循环</a:t>
            </a:r>
            <a:endParaRPr sz="4000">
              <a:latin typeface="等线 Light"/>
              <a:cs typeface="等线 Light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solidFill>
                  <a:srgbClr val="C00000"/>
                </a:solidFill>
                <a:latin typeface="等线 Light"/>
                <a:cs typeface="等线 Light"/>
              </a:rPr>
              <a:t>（能量驱动）</a:t>
            </a:r>
            <a:endParaRPr sz="3200">
              <a:latin typeface="等线 Light"/>
              <a:cs typeface="等线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98160" y="3916720"/>
            <a:ext cx="866140" cy="956944"/>
            <a:chOff x="2198160" y="3916720"/>
            <a:chExt cx="866140" cy="956944"/>
          </a:xfrm>
        </p:grpSpPr>
        <p:sp>
          <p:nvSpPr>
            <p:cNvPr id="16" name="object 16"/>
            <p:cNvSpPr/>
            <p:nvPr/>
          </p:nvSpPr>
          <p:spPr>
            <a:xfrm>
              <a:off x="2204510" y="3923070"/>
              <a:ext cx="853440" cy="944244"/>
            </a:xfrm>
            <a:custGeom>
              <a:avLst/>
              <a:gdLst/>
              <a:ahLst/>
              <a:cxnLst/>
              <a:rect l="l" t="t" r="r" b="b"/>
              <a:pathLst>
                <a:path w="853439" h="944245">
                  <a:moveTo>
                    <a:pt x="426660" y="0"/>
                  </a:moveTo>
                  <a:lnTo>
                    <a:pt x="426660" y="235974"/>
                  </a:lnTo>
                  <a:lnTo>
                    <a:pt x="0" y="235974"/>
                  </a:lnTo>
                  <a:lnTo>
                    <a:pt x="0" y="707922"/>
                  </a:lnTo>
                  <a:lnTo>
                    <a:pt x="426660" y="707922"/>
                  </a:lnTo>
                  <a:lnTo>
                    <a:pt x="426660" y="943895"/>
                  </a:lnTo>
                  <a:lnTo>
                    <a:pt x="853321" y="471948"/>
                  </a:lnTo>
                  <a:lnTo>
                    <a:pt x="42666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04510" y="3923070"/>
              <a:ext cx="853440" cy="944244"/>
            </a:xfrm>
            <a:custGeom>
              <a:avLst/>
              <a:gdLst/>
              <a:ahLst/>
              <a:cxnLst/>
              <a:rect l="l" t="t" r="r" b="b"/>
              <a:pathLst>
                <a:path w="853439" h="944245">
                  <a:moveTo>
                    <a:pt x="0" y="235974"/>
                  </a:moveTo>
                  <a:lnTo>
                    <a:pt x="426661" y="235974"/>
                  </a:lnTo>
                  <a:lnTo>
                    <a:pt x="426661" y="0"/>
                  </a:lnTo>
                  <a:lnTo>
                    <a:pt x="853322" y="471948"/>
                  </a:lnTo>
                  <a:lnTo>
                    <a:pt x="426661" y="943896"/>
                  </a:lnTo>
                  <a:lnTo>
                    <a:pt x="426661" y="707922"/>
                  </a:lnTo>
                  <a:lnTo>
                    <a:pt x="0" y="707922"/>
                  </a:lnTo>
                  <a:lnTo>
                    <a:pt x="0" y="235974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8787483" y="3995379"/>
            <a:ext cx="866140" cy="956944"/>
            <a:chOff x="8787483" y="3995379"/>
            <a:chExt cx="866140" cy="956944"/>
          </a:xfrm>
        </p:grpSpPr>
        <p:sp>
          <p:nvSpPr>
            <p:cNvPr id="19" name="object 19"/>
            <p:cNvSpPr/>
            <p:nvPr/>
          </p:nvSpPr>
          <p:spPr>
            <a:xfrm>
              <a:off x="8793833" y="4001729"/>
              <a:ext cx="853440" cy="944244"/>
            </a:xfrm>
            <a:custGeom>
              <a:avLst/>
              <a:gdLst/>
              <a:ahLst/>
              <a:cxnLst/>
              <a:rect l="l" t="t" r="r" b="b"/>
              <a:pathLst>
                <a:path w="853440" h="944245">
                  <a:moveTo>
                    <a:pt x="426660" y="0"/>
                  </a:moveTo>
                  <a:lnTo>
                    <a:pt x="426660" y="235973"/>
                  </a:lnTo>
                  <a:lnTo>
                    <a:pt x="0" y="235973"/>
                  </a:lnTo>
                  <a:lnTo>
                    <a:pt x="0" y="707920"/>
                  </a:lnTo>
                  <a:lnTo>
                    <a:pt x="426660" y="707920"/>
                  </a:lnTo>
                  <a:lnTo>
                    <a:pt x="426660" y="943895"/>
                  </a:lnTo>
                  <a:lnTo>
                    <a:pt x="853321" y="471947"/>
                  </a:lnTo>
                  <a:lnTo>
                    <a:pt x="42666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793833" y="4001729"/>
              <a:ext cx="853440" cy="944244"/>
            </a:xfrm>
            <a:custGeom>
              <a:avLst/>
              <a:gdLst/>
              <a:ahLst/>
              <a:cxnLst/>
              <a:rect l="l" t="t" r="r" b="b"/>
              <a:pathLst>
                <a:path w="853440" h="944245">
                  <a:moveTo>
                    <a:pt x="0" y="235974"/>
                  </a:moveTo>
                  <a:lnTo>
                    <a:pt x="426661" y="235974"/>
                  </a:lnTo>
                  <a:lnTo>
                    <a:pt x="426661" y="0"/>
                  </a:lnTo>
                  <a:lnTo>
                    <a:pt x="853322" y="471948"/>
                  </a:lnTo>
                  <a:lnTo>
                    <a:pt x="426661" y="943896"/>
                  </a:lnTo>
                  <a:lnTo>
                    <a:pt x="426661" y="707922"/>
                  </a:lnTo>
                  <a:lnTo>
                    <a:pt x="0" y="707922"/>
                  </a:lnTo>
                  <a:lnTo>
                    <a:pt x="0" y="235974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51126" y="3763771"/>
            <a:ext cx="93980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15"/>
              </a:spcBef>
            </a:pPr>
            <a:r>
              <a:rPr dirty="0" sz="3600" b="0">
                <a:latin typeface="等线 Light"/>
                <a:cs typeface="等线 Light"/>
              </a:rPr>
              <a:t>能量 输入</a:t>
            </a:r>
            <a:endParaRPr sz="3600">
              <a:latin typeface="等线 Light"/>
              <a:cs typeface="等线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66041" y="3803395"/>
            <a:ext cx="939800" cy="11201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15"/>
              </a:spcBef>
            </a:pPr>
            <a:r>
              <a:rPr dirty="0" sz="3600" b="0">
                <a:latin typeface="等线 Light"/>
                <a:cs typeface="等线 Light"/>
              </a:rPr>
              <a:t>能量 耗散</a:t>
            </a:r>
            <a:endParaRPr sz="36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87" y="0"/>
            <a:ext cx="10968035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7010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生态圈的动态平衡-生态平衡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484884"/>
            <a:ext cx="3759200" cy="3072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大平衡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05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物质循环的稳定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能量输入与耗散的稳定</a:t>
            </a:r>
            <a:endParaRPr sz="2400">
              <a:latin typeface="等线 Light"/>
              <a:cs typeface="等线 Ligh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7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小平衡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05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生物群落和种群的稳定</a:t>
            </a:r>
            <a:endParaRPr sz="24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0055" y="1290600"/>
            <a:ext cx="5004229" cy="2721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8139" y="4232460"/>
            <a:ext cx="4436435" cy="23653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9010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近期影响世界的</a:t>
            </a:r>
            <a:r>
              <a:rPr dirty="0" sz="4400" spc="-5"/>
              <a:t>3</a:t>
            </a:r>
            <a:r>
              <a:rPr dirty="0" sz="4400"/>
              <a:t>大热点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8577" y="1394908"/>
            <a:ext cx="4478756" cy="2520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6667" y="4143373"/>
            <a:ext cx="4442086" cy="2152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97661" y="4096198"/>
            <a:ext cx="4807628" cy="224655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147827"/>
            <a:ext cx="5054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地球生态圈的碳循环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113028"/>
            <a:ext cx="62992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碳存在于大气、生物体、地层和水体中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893" y="1871064"/>
            <a:ext cx="8832947" cy="49869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880" y="4086238"/>
            <a:ext cx="7870190" cy="2704465"/>
            <a:chOff x="4201880" y="4086238"/>
            <a:chExt cx="7870190" cy="2704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1880" y="4086238"/>
              <a:ext cx="4324066" cy="27042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4465" y="4428371"/>
              <a:ext cx="3507181" cy="231242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6172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被人类活动干扰的碳平衡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346594" y="1295908"/>
            <a:ext cx="11233150" cy="83311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66700" marR="304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800" b="0">
                <a:latin typeface="等线 Light"/>
                <a:cs typeface="等线 Light"/>
              </a:rPr>
              <a:t>工业革命以来，人类大量使用煤炭、石油等化石能源，排放大量</a:t>
            </a:r>
            <a:r>
              <a:rPr dirty="0" sz="2800" spc="-10" b="0">
                <a:latin typeface="等线 Light"/>
                <a:cs typeface="等线 Light"/>
              </a:rPr>
              <a:t>CO</a:t>
            </a:r>
            <a:r>
              <a:rPr dirty="0" baseline="-17543" sz="2850" spc="7" b="0">
                <a:latin typeface="等线 Light"/>
                <a:cs typeface="等线 Light"/>
              </a:rPr>
              <a:t>2</a:t>
            </a:r>
            <a:r>
              <a:rPr dirty="0" sz="2800" b="0">
                <a:latin typeface="等线 Light"/>
                <a:cs typeface="等线 Light"/>
              </a:rPr>
              <a:t>， 改变了大气中</a:t>
            </a:r>
            <a:r>
              <a:rPr dirty="0" sz="2800" spc="-5" b="0">
                <a:latin typeface="等线 Light"/>
                <a:cs typeface="等线 Light"/>
              </a:rPr>
              <a:t>CO</a:t>
            </a:r>
            <a:r>
              <a:rPr dirty="0" baseline="-17543" sz="2850" spc="-7" b="0">
                <a:latin typeface="等线 Light"/>
                <a:cs typeface="等线 Light"/>
              </a:rPr>
              <a:t>2</a:t>
            </a:r>
            <a:r>
              <a:rPr dirty="0" sz="2800" b="0">
                <a:latin typeface="等线 Light"/>
                <a:cs typeface="等线 Light"/>
              </a:rPr>
              <a:t>的含量，导致了温室效应。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1671" y="2259919"/>
            <a:ext cx="2716720" cy="14845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60118" y="2245983"/>
            <a:ext cx="2716719" cy="151592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19082" y="2766655"/>
            <a:ext cx="481330" cy="358775"/>
            <a:chOff x="4119082" y="2766655"/>
            <a:chExt cx="481330" cy="358775"/>
          </a:xfrm>
        </p:grpSpPr>
        <p:sp>
          <p:nvSpPr>
            <p:cNvPr id="10" name="object 10"/>
            <p:cNvSpPr/>
            <p:nvPr/>
          </p:nvSpPr>
          <p:spPr>
            <a:xfrm>
              <a:off x="4125432" y="2773005"/>
              <a:ext cx="468630" cy="346075"/>
            </a:xfrm>
            <a:custGeom>
              <a:avLst/>
              <a:gdLst/>
              <a:ahLst/>
              <a:cxnLst/>
              <a:rect l="l" t="t" r="r" b="b"/>
              <a:pathLst>
                <a:path w="468629" h="346075">
                  <a:moveTo>
                    <a:pt x="295650" y="0"/>
                  </a:moveTo>
                  <a:lnTo>
                    <a:pt x="295650" y="86445"/>
                  </a:lnTo>
                  <a:lnTo>
                    <a:pt x="0" y="86445"/>
                  </a:lnTo>
                  <a:lnTo>
                    <a:pt x="0" y="259335"/>
                  </a:lnTo>
                  <a:lnTo>
                    <a:pt x="295650" y="259335"/>
                  </a:lnTo>
                  <a:lnTo>
                    <a:pt x="295650" y="345781"/>
                  </a:lnTo>
                  <a:lnTo>
                    <a:pt x="468541" y="172890"/>
                  </a:lnTo>
                  <a:lnTo>
                    <a:pt x="29565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25432" y="2773005"/>
              <a:ext cx="468630" cy="346075"/>
            </a:xfrm>
            <a:custGeom>
              <a:avLst/>
              <a:gdLst/>
              <a:ahLst/>
              <a:cxnLst/>
              <a:rect l="l" t="t" r="r" b="b"/>
              <a:pathLst>
                <a:path w="468629" h="346075">
                  <a:moveTo>
                    <a:pt x="0" y="86445"/>
                  </a:moveTo>
                  <a:lnTo>
                    <a:pt x="295650" y="86445"/>
                  </a:lnTo>
                  <a:lnTo>
                    <a:pt x="295650" y="0"/>
                  </a:lnTo>
                  <a:lnTo>
                    <a:pt x="468541" y="172891"/>
                  </a:lnTo>
                  <a:lnTo>
                    <a:pt x="295650" y="345782"/>
                  </a:lnTo>
                  <a:lnTo>
                    <a:pt x="295650" y="259336"/>
                  </a:lnTo>
                  <a:lnTo>
                    <a:pt x="0" y="259336"/>
                  </a:lnTo>
                  <a:lnTo>
                    <a:pt x="0" y="8644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994478" y="2766321"/>
            <a:ext cx="481330" cy="358775"/>
            <a:chOff x="7994478" y="2766321"/>
            <a:chExt cx="481330" cy="358775"/>
          </a:xfrm>
        </p:grpSpPr>
        <p:sp>
          <p:nvSpPr>
            <p:cNvPr id="13" name="object 13"/>
            <p:cNvSpPr/>
            <p:nvPr/>
          </p:nvSpPr>
          <p:spPr>
            <a:xfrm>
              <a:off x="8000828" y="2772671"/>
              <a:ext cx="468630" cy="346075"/>
            </a:xfrm>
            <a:custGeom>
              <a:avLst/>
              <a:gdLst/>
              <a:ahLst/>
              <a:cxnLst/>
              <a:rect l="l" t="t" r="r" b="b"/>
              <a:pathLst>
                <a:path w="468629" h="346075">
                  <a:moveTo>
                    <a:pt x="295650" y="0"/>
                  </a:moveTo>
                  <a:lnTo>
                    <a:pt x="295650" y="86446"/>
                  </a:lnTo>
                  <a:lnTo>
                    <a:pt x="0" y="86446"/>
                  </a:lnTo>
                  <a:lnTo>
                    <a:pt x="0" y="259336"/>
                  </a:lnTo>
                  <a:lnTo>
                    <a:pt x="295650" y="259336"/>
                  </a:lnTo>
                  <a:lnTo>
                    <a:pt x="295650" y="345782"/>
                  </a:lnTo>
                  <a:lnTo>
                    <a:pt x="468541" y="172891"/>
                  </a:lnTo>
                  <a:lnTo>
                    <a:pt x="29565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00828" y="2772671"/>
              <a:ext cx="468630" cy="346075"/>
            </a:xfrm>
            <a:custGeom>
              <a:avLst/>
              <a:gdLst/>
              <a:ahLst/>
              <a:cxnLst/>
              <a:rect l="l" t="t" r="r" b="b"/>
              <a:pathLst>
                <a:path w="468629" h="346075">
                  <a:moveTo>
                    <a:pt x="0" y="86445"/>
                  </a:moveTo>
                  <a:lnTo>
                    <a:pt x="295650" y="86445"/>
                  </a:lnTo>
                  <a:lnTo>
                    <a:pt x="295650" y="0"/>
                  </a:lnTo>
                  <a:lnTo>
                    <a:pt x="468541" y="172891"/>
                  </a:lnTo>
                  <a:lnTo>
                    <a:pt x="295650" y="345782"/>
                  </a:lnTo>
                  <a:lnTo>
                    <a:pt x="295650" y="259336"/>
                  </a:lnTo>
                  <a:lnTo>
                    <a:pt x="0" y="259336"/>
                  </a:lnTo>
                  <a:lnTo>
                    <a:pt x="0" y="8644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3913" y="2190099"/>
            <a:ext cx="2622663" cy="16417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954" y="4013931"/>
            <a:ext cx="3989478" cy="27316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2260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温室效应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095" y="2147777"/>
            <a:ext cx="7340834" cy="44656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595" y="1210563"/>
            <a:ext cx="8839200" cy="1027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800" b="0">
                <a:latin typeface="等线 Light"/>
                <a:cs typeface="等线 Light"/>
              </a:rPr>
              <a:t>大气对地面红外辐射的吸收量增加导致全球性气候变暖</a:t>
            </a:r>
            <a:endParaRPr sz="2800">
              <a:latin typeface="等线 Light"/>
              <a:cs typeface="等线 Light"/>
            </a:endParaRPr>
          </a:p>
          <a:p>
            <a:pPr algn="ctr" marR="123825">
              <a:lnSpc>
                <a:spcPct val="100000"/>
              </a:lnSpc>
              <a:spcBef>
                <a:spcPts val="2365"/>
              </a:spcBef>
              <a:tabLst>
                <a:tab pos="2928620" algn="l"/>
              </a:tabLst>
            </a:pPr>
            <a:r>
              <a:rPr dirty="0" sz="1800" b="0">
                <a:latin typeface="等线 Light"/>
                <a:cs typeface="等线 Light"/>
              </a:rPr>
              <a:t>太阳辐射能量的输入与耗散	</a:t>
            </a:r>
            <a:r>
              <a:rPr dirty="0" sz="1800" spc="15" b="0">
                <a:latin typeface="等线 Light"/>
                <a:cs typeface="等线 Light"/>
              </a:rPr>
              <a:t>（in</a:t>
            </a:r>
            <a:r>
              <a:rPr dirty="0" sz="1800" spc="-15" b="0">
                <a:latin typeface="等线 Light"/>
                <a:cs typeface="等线 Light"/>
              </a:rPr>
              <a:t> </a:t>
            </a:r>
            <a:r>
              <a:rPr dirty="0" sz="1800" spc="20" b="0">
                <a:latin typeface="等线 Light"/>
                <a:cs typeface="等线 Light"/>
              </a:rPr>
              <a:t>Btu/h/ft</a:t>
            </a:r>
            <a:r>
              <a:rPr dirty="0" baseline="23148" sz="1800" spc="30" b="0">
                <a:latin typeface="等线 Light"/>
                <a:cs typeface="等线 Light"/>
              </a:rPr>
              <a:t>2</a:t>
            </a:r>
            <a:r>
              <a:rPr dirty="0" baseline="23148" sz="1800" b="0">
                <a:latin typeface="等线 Light"/>
                <a:cs typeface="等线 Light"/>
              </a:rPr>
              <a:t> </a:t>
            </a:r>
            <a:r>
              <a:rPr dirty="0" sz="1800" b="0">
                <a:latin typeface="等线 Light"/>
                <a:cs typeface="等线 Light"/>
              </a:rPr>
              <a:t>对应</a:t>
            </a:r>
            <a:r>
              <a:rPr dirty="0" sz="1800" spc="20" b="0">
                <a:latin typeface="等线 Light"/>
                <a:cs typeface="等线 Light"/>
              </a:rPr>
              <a:t>~1368W/s/m</a:t>
            </a:r>
            <a:r>
              <a:rPr dirty="0" baseline="23148" sz="1800" spc="30" b="0">
                <a:latin typeface="等线 Light"/>
                <a:cs typeface="等线 Light"/>
              </a:rPr>
              <a:t>2</a:t>
            </a:r>
            <a:r>
              <a:rPr dirty="0" sz="1800" spc="20" b="0">
                <a:latin typeface="等线 Light"/>
                <a:cs typeface="等线 Light"/>
              </a:rPr>
              <a:t>）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71189" y="4473684"/>
            <a:ext cx="2073910" cy="2052320"/>
          </a:xfrm>
          <a:custGeom>
            <a:avLst/>
            <a:gdLst/>
            <a:ahLst/>
            <a:cxnLst/>
            <a:rect l="l" t="t" r="r" b="b"/>
            <a:pathLst>
              <a:path w="2073909" h="2052320">
                <a:moveTo>
                  <a:pt x="0" y="342021"/>
                </a:moveTo>
                <a:lnTo>
                  <a:pt x="3122" y="295610"/>
                </a:lnTo>
                <a:lnTo>
                  <a:pt x="12217" y="251098"/>
                </a:lnTo>
                <a:lnTo>
                  <a:pt x="26877" y="208891"/>
                </a:lnTo>
                <a:lnTo>
                  <a:pt x="46695" y="169396"/>
                </a:lnTo>
                <a:lnTo>
                  <a:pt x="71264" y="133022"/>
                </a:lnTo>
                <a:lnTo>
                  <a:pt x="100175" y="100175"/>
                </a:lnTo>
                <a:lnTo>
                  <a:pt x="133022" y="71264"/>
                </a:lnTo>
                <a:lnTo>
                  <a:pt x="169396" y="46695"/>
                </a:lnTo>
                <a:lnTo>
                  <a:pt x="208890" y="26877"/>
                </a:lnTo>
                <a:lnTo>
                  <a:pt x="251098" y="12217"/>
                </a:lnTo>
                <a:lnTo>
                  <a:pt x="295610" y="3122"/>
                </a:lnTo>
                <a:lnTo>
                  <a:pt x="342020" y="0"/>
                </a:lnTo>
                <a:lnTo>
                  <a:pt x="1731328" y="0"/>
                </a:lnTo>
                <a:lnTo>
                  <a:pt x="1777738" y="3122"/>
                </a:lnTo>
                <a:lnTo>
                  <a:pt x="1822250" y="12217"/>
                </a:lnTo>
                <a:lnTo>
                  <a:pt x="1864458" y="26877"/>
                </a:lnTo>
                <a:lnTo>
                  <a:pt x="1903952" y="46695"/>
                </a:lnTo>
                <a:lnTo>
                  <a:pt x="1940326" y="71264"/>
                </a:lnTo>
                <a:lnTo>
                  <a:pt x="1973173" y="100175"/>
                </a:lnTo>
                <a:lnTo>
                  <a:pt x="2002084" y="133022"/>
                </a:lnTo>
                <a:lnTo>
                  <a:pt x="2026653" y="169396"/>
                </a:lnTo>
                <a:lnTo>
                  <a:pt x="2046471" y="208891"/>
                </a:lnTo>
                <a:lnTo>
                  <a:pt x="2061131" y="251098"/>
                </a:lnTo>
                <a:lnTo>
                  <a:pt x="2070226" y="295610"/>
                </a:lnTo>
                <a:lnTo>
                  <a:pt x="2073349" y="342021"/>
                </a:lnTo>
                <a:lnTo>
                  <a:pt x="2073349" y="1710063"/>
                </a:lnTo>
                <a:lnTo>
                  <a:pt x="2070226" y="1756473"/>
                </a:lnTo>
                <a:lnTo>
                  <a:pt x="2061131" y="1800985"/>
                </a:lnTo>
                <a:lnTo>
                  <a:pt x="2046471" y="1843193"/>
                </a:lnTo>
                <a:lnTo>
                  <a:pt x="2026653" y="1882687"/>
                </a:lnTo>
                <a:lnTo>
                  <a:pt x="2002084" y="1919061"/>
                </a:lnTo>
                <a:lnTo>
                  <a:pt x="1973173" y="1951908"/>
                </a:lnTo>
                <a:lnTo>
                  <a:pt x="1940326" y="1980819"/>
                </a:lnTo>
                <a:lnTo>
                  <a:pt x="1903952" y="2005388"/>
                </a:lnTo>
                <a:lnTo>
                  <a:pt x="1864458" y="2025206"/>
                </a:lnTo>
                <a:lnTo>
                  <a:pt x="1822250" y="2039866"/>
                </a:lnTo>
                <a:lnTo>
                  <a:pt x="1777738" y="2048961"/>
                </a:lnTo>
                <a:lnTo>
                  <a:pt x="1731328" y="2052084"/>
                </a:lnTo>
                <a:lnTo>
                  <a:pt x="342020" y="2052084"/>
                </a:lnTo>
                <a:lnTo>
                  <a:pt x="295610" y="2048961"/>
                </a:lnTo>
                <a:lnTo>
                  <a:pt x="251098" y="2039866"/>
                </a:lnTo>
                <a:lnTo>
                  <a:pt x="208890" y="2025206"/>
                </a:lnTo>
                <a:lnTo>
                  <a:pt x="169396" y="2005388"/>
                </a:lnTo>
                <a:lnTo>
                  <a:pt x="133022" y="1980819"/>
                </a:lnTo>
                <a:lnTo>
                  <a:pt x="100175" y="1951908"/>
                </a:lnTo>
                <a:lnTo>
                  <a:pt x="71264" y="1919061"/>
                </a:lnTo>
                <a:lnTo>
                  <a:pt x="46695" y="1882687"/>
                </a:lnTo>
                <a:lnTo>
                  <a:pt x="26877" y="1843193"/>
                </a:lnTo>
                <a:lnTo>
                  <a:pt x="12217" y="1800985"/>
                </a:lnTo>
                <a:lnTo>
                  <a:pt x="3122" y="1756473"/>
                </a:lnTo>
                <a:lnTo>
                  <a:pt x="0" y="1710063"/>
                </a:lnTo>
                <a:lnTo>
                  <a:pt x="0" y="342021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223279" y="4348988"/>
            <a:ext cx="3987800" cy="1692910"/>
          </a:xfrm>
          <a:prstGeom prst="rect">
            <a:avLst/>
          </a:prstGeom>
        </p:spPr>
        <p:txBody>
          <a:bodyPr wrap="square" lIns="0" tIns="207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dirty="0" sz="2400" b="0">
                <a:latin typeface="等线 Light"/>
                <a:cs typeface="等线 Light"/>
              </a:rPr>
              <a:t>大气吸收地面红外辐射，</a:t>
            </a:r>
            <a:endParaRPr sz="2400">
              <a:latin typeface="等线 Light"/>
              <a:cs typeface="等线 Light"/>
            </a:endParaRPr>
          </a:p>
          <a:p>
            <a:pPr marL="12700" marR="5080">
              <a:lnSpc>
                <a:spcPct val="149200"/>
              </a:lnSpc>
              <a:spcBef>
                <a:spcPts val="120"/>
              </a:spcBef>
            </a:pPr>
            <a:r>
              <a:rPr dirty="0" sz="2400" spc="229" b="0">
                <a:latin typeface="等线 Light"/>
                <a:cs typeface="等线 Light"/>
              </a:rPr>
              <a:t>导致大气向地面的“逆辐射” </a:t>
            </a:r>
            <a:r>
              <a:rPr dirty="0" sz="2400" spc="229" b="0">
                <a:latin typeface="等线 Light"/>
                <a:cs typeface="等线 Light"/>
              </a:rPr>
              <a:t>增加，使地面变暖</a:t>
            </a:r>
            <a:endParaRPr sz="24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9804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碳循环与能量输入和耗散过程-</a:t>
            </a:r>
            <a:r>
              <a:rPr dirty="0" sz="4300" spc="100">
                <a:solidFill>
                  <a:srgbClr val="0070C0"/>
                </a:solidFill>
              </a:rPr>
              <a:t>温室效应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214977" y="1222755"/>
            <a:ext cx="66103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800" b="0">
                <a:latin typeface="等线 Light"/>
                <a:cs typeface="等线 Light"/>
              </a:rPr>
              <a:t>二氧化碳</a:t>
            </a:r>
            <a:r>
              <a:rPr dirty="0" sz="2800" spc="-5" b="0">
                <a:latin typeface="等线 Light"/>
                <a:cs typeface="等线 Light"/>
              </a:rPr>
              <a:t>（CO</a:t>
            </a:r>
            <a:r>
              <a:rPr dirty="0" baseline="-17543" sz="2850" spc="-7" b="0">
                <a:latin typeface="等线 Light"/>
                <a:cs typeface="等线 Light"/>
              </a:rPr>
              <a:t>2</a:t>
            </a:r>
            <a:r>
              <a:rPr dirty="0" sz="2800" spc="-5" b="0">
                <a:latin typeface="等线 Light"/>
                <a:cs typeface="等线 Light"/>
              </a:rPr>
              <a:t>）</a:t>
            </a:r>
            <a:r>
              <a:rPr dirty="0" sz="2800" b="0">
                <a:latin typeface="等线 Light"/>
                <a:cs typeface="等线 Light"/>
              </a:rPr>
              <a:t>影响大气反射和透射率</a:t>
            </a:r>
            <a:endParaRPr sz="2800">
              <a:latin typeface="等线 Light"/>
              <a:cs typeface="等线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8608" y="2176912"/>
            <a:ext cx="6898640" cy="4437380"/>
            <a:chOff x="218608" y="2176912"/>
            <a:chExt cx="6898640" cy="44373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608" y="2176912"/>
              <a:ext cx="6898317" cy="44369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60827" y="2530548"/>
              <a:ext cx="1361440" cy="2605405"/>
            </a:xfrm>
            <a:custGeom>
              <a:avLst/>
              <a:gdLst/>
              <a:ahLst/>
              <a:cxnLst/>
              <a:rect l="l" t="t" r="r" b="b"/>
              <a:pathLst>
                <a:path w="1361440" h="2605404">
                  <a:moveTo>
                    <a:pt x="0" y="226833"/>
                  </a:moveTo>
                  <a:lnTo>
                    <a:pt x="4608" y="181118"/>
                  </a:lnTo>
                  <a:lnTo>
                    <a:pt x="17825" y="138539"/>
                  </a:lnTo>
                  <a:lnTo>
                    <a:pt x="38739" y="100008"/>
                  </a:lnTo>
                  <a:lnTo>
                    <a:pt x="66437" y="66437"/>
                  </a:lnTo>
                  <a:lnTo>
                    <a:pt x="100008" y="38739"/>
                  </a:lnTo>
                  <a:lnTo>
                    <a:pt x="138539" y="17825"/>
                  </a:lnTo>
                  <a:lnTo>
                    <a:pt x="181118" y="4608"/>
                  </a:lnTo>
                  <a:lnTo>
                    <a:pt x="226833" y="0"/>
                  </a:lnTo>
                  <a:lnTo>
                    <a:pt x="1134134" y="0"/>
                  </a:lnTo>
                  <a:lnTo>
                    <a:pt x="1179848" y="4608"/>
                  </a:lnTo>
                  <a:lnTo>
                    <a:pt x="1222427" y="17825"/>
                  </a:lnTo>
                  <a:lnTo>
                    <a:pt x="1260958" y="38739"/>
                  </a:lnTo>
                  <a:lnTo>
                    <a:pt x="1294529" y="66437"/>
                  </a:lnTo>
                  <a:lnTo>
                    <a:pt x="1322227" y="100008"/>
                  </a:lnTo>
                  <a:lnTo>
                    <a:pt x="1343141" y="138539"/>
                  </a:lnTo>
                  <a:lnTo>
                    <a:pt x="1356358" y="181118"/>
                  </a:lnTo>
                  <a:lnTo>
                    <a:pt x="1360967" y="226833"/>
                  </a:lnTo>
                  <a:lnTo>
                    <a:pt x="1360967" y="2378144"/>
                  </a:lnTo>
                  <a:lnTo>
                    <a:pt x="1356358" y="2423858"/>
                  </a:lnTo>
                  <a:lnTo>
                    <a:pt x="1343141" y="2466437"/>
                  </a:lnTo>
                  <a:lnTo>
                    <a:pt x="1322227" y="2504968"/>
                  </a:lnTo>
                  <a:lnTo>
                    <a:pt x="1294529" y="2538539"/>
                  </a:lnTo>
                  <a:lnTo>
                    <a:pt x="1260958" y="2566237"/>
                  </a:lnTo>
                  <a:lnTo>
                    <a:pt x="1222427" y="2587151"/>
                  </a:lnTo>
                  <a:lnTo>
                    <a:pt x="1179848" y="2600368"/>
                  </a:lnTo>
                  <a:lnTo>
                    <a:pt x="1134134" y="2604977"/>
                  </a:lnTo>
                  <a:lnTo>
                    <a:pt x="226833" y="2604977"/>
                  </a:lnTo>
                  <a:lnTo>
                    <a:pt x="181118" y="2600368"/>
                  </a:lnTo>
                  <a:lnTo>
                    <a:pt x="138539" y="2587151"/>
                  </a:lnTo>
                  <a:lnTo>
                    <a:pt x="100008" y="2566237"/>
                  </a:lnTo>
                  <a:lnTo>
                    <a:pt x="66437" y="2538539"/>
                  </a:lnTo>
                  <a:lnTo>
                    <a:pt x="38739" y="2504968"/>
                  </a:lnTo>
                  <a:lnTo>
                    <a:pt x="17825" y="2466437"/>
                  </a:lnTo>
                  <a:lnTo>
                    <a:pt x="4608" y="2423858"/>
                  </a:lnTo>
                  <a:lnTo>
                    <a:pt x="0" y="2378144"/>
                  </a:lnTo>
                  <a:lnTo>
                    <a:pt x="0" y="226833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7719270" y="1199079"/>
            <a:ext cx="3918585" cy="2569210"/>
            <a:chOff x="7719270" y="1199079"/>
            <a:chExt cx="3918585" cy="25692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9270" y="1199079"/>
              <a:ext cx="3918256" cy="23836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621925" y="2297776"/>
              <a:ext cx="852169" cy="1456055"/>
            </a:xfrm>
            <a:custGeom>
              <a:avLst/>
              <a:gdLst/>
              <a:ahLst/>
              <a:cxnLst/>
              <a:rect l="l" t="t" r="r" b="b"/>
              <a:pathLst>
                <a:path w="852170" h="1456054">
                  <a:moveTo>
                    <a:pt x="0" y="141993"/>
                  </a:moveTo>
                  <a:lnTo>
                    <a:pt x="7238" y="97112"/>
                  </a:lnTo>
                  <a:lnTo>
                    <a:pt x="27396" y="58133"/>
                  </a:lnTo>
                  <a:lnTo>
                    <a:pt x="58133" y="27396"/>
                  </a:lnTo>
                  <a:lnTo>
                    <a:pt x="97112" y="7238"/>
                  </a:lnTo>
                  <a:lnTo>
                    <a:pt x="141993" y="0"/>
                  </a:lnTo>
                  <a:lnTo>
                    <a:pt x="709952" y="0"/>
                  </a:lnTo>
                  <a:lnTo>
                    <a:pt x="754833" y="7238"/>
                  </a:lnTo>
                  <a:lnTo>
                    <a:pt x="793812" y="27396"/>
                  </a:lnTo>
                  <a:lnTo>
                    <a:pt x="824549" y="58133"/>
                  </a:lnTo>
                  <a:lnTo>
                    <a:pt x="844707" y="97112"/>
                  </a:lnTo>
                  <a:lnTo>
                    <a:pt x="851946" y="141993"/>
                  </a:lnTo>
                  <a:lnTo>
                    <a:pt x="851946" y="1313889"/>
                  </a:lnTo>
                  <a:lnTo>
                    <a:pt x="844707" y="1358769"/>
                  </a:lnTo>
                  <a:lnTo>
                    <a:pt x="824549" y="1397748"/>
                  </a:lnTo>
                  <a:lnTo>
                    <a:pt x="793812" y="1428485"/>
                  </a:lnTo>
                  <a:lnTo>
                    <a:pt x="754833" y="1448643"/>
                  </a:lnTo>
                  <a:lnTo>
                    <a:pt x="709952" y="1455882"/>
                  </a:lnTo>
                  <a:lnTo>
                    <a:pt x="141993" y="1455882"/>
                  </a:lnTo>
                  <a:lnTo>
                    <a:pt x="97112" y="1448643"/>
                  </a:lnTo>
                  <a:lnTo>
                    <a:pt x="58133" y="1428485"/>
                  </a:lnTo>
                  <a:lnTo>
                    <a:pt x="27396" y="1397748"/>
                  </a:lnTo>
                  <a:lnTo>
                    <a:pt x="7238" y="1358769"/>
                  </a:lnTo>
                  <a:lnTo>
                    <a:pt x="0" y="1313889"/>
                  </a:lnTo>
                  <a:lnTo>
                    <a:pt x="0" y="141993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7324282" y="4069281"/>
            <a:ext cx="4632960" cy="2788920"/>
            <a:chOff x="7324282" y="4069281"/>
            <a:chExt cx="4632960" cy="278892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4282" y="4069281"/>
              <a:ext cx="4632940" cy="27887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213550" y="4566550"/>
              <a:ext cx="712470" cy="2076450"/>
            </a:xfrm>
            <a:custGeom>
              <a:avLst/>
              <a:gdLst/>
              <a:ahLst/>
              <a:cxnLst/>
              <a:rect l="l" t="t" r="r" b="b"/>
              <a:pathLst>
                <a:path w="712470" h="2076450">
                  <a:moveTo>
                    <a:pt x="0" y="118706"/>
                  </a:moveTo>
                  <a:lnTo>
                    <a:pt x="9328" y="72500"/>
                  </a:lnTo>
                  <a:lnTo>
                    <a:pt x="34768" y="34768"/>
                  </a:lnTo>
                  <a:lnTo>
                    <a:pt x="72500" y="9328"/>
                  </a:lnTo>
                  <a:lnTo>
                    <a:pt x="118707" y="0"/>
                  </a:lnTo>
                  <a:lnTo>
                    <a:pt x="593519" y="0"/>
                  </a:lnTo>
                  <a:lnTo>
                    <a:pt x="639726" y="9328"/>
                  </a:lnTo>
                  <a:lnTo>
                    <a:pt x="677458" y="34768"/>
                  </a:lnTo>
                  <a:lnTo>
                    <a:pt x="702898" y="72500"/>
                  </a:lnTo>
                  <a:lnTo>
                    <a:pt x="712227" y="118706"/>
                  </a:lnTo>
                  <a:lnTo>
                    <a:pt x="712227" y="1957529"/>
                  </a:lnTo>
                  <a:lnTo>
                    <a:pt x="702898" y="2003735"/>
                  </a:lnTo>
                  <a:lnTo>
                    <a:pt x="677458" y="2041467"/>
                  </a:lnTo>
                  <a:lnTo>
                    <a:pt x="639726" y="2066907"/>
                  </a:lnTo>
                  <a:lnTo>
                    <a:pt x="593519" y="2076236"/>
                  </a:lnTo>
                  <a:lnTo>
                    <a:pt x="118707" y="2076236"/>
                  </a:lnTo>
                  <a:lnTo>
                    <a:pt x="72500" y="2066907"/>
                  </a:lnTo>
                  <a:lnTo>
                    <a:pt x="34768" y="2041467"/>
                  </a:lnTo>
                  <a:lnTo>
                    <a:pt x="9328" y="2003735"/>
                  </a:lnTo>
                  <a:lnTo>
                    <a:pt x="0" y="1957529"/>
                  </a:lnTo>
                  <a:lnTo>
                    <a:pt x="0" y="118706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53699" y="2197100"/>
            <a:ext cx="1389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C00000"/>
                </a:solidFill>
                <a:latin typeface="等线"/>
                <a:cs typeface="等线"/>
              </a:rPr>
              <a:t>CO</a:t>
            </a:r>
            <a:r>
              <a:rPr dirty="0" baseline="-13888" sz="1800" spc="-7" b="1">
                <a:solidFill>
                  <a:srgbClr val="C00000"/>
                </a:solidFill>
                <a:latin typeface="等线"/>
                <a:cs typeface="等线"/>
              </a:rPr>
              <a:t>2</a:t>
            </a: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影响波段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54676" y="5309108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地面热辐射波段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02579" y="3751579"/>
            <a:ext cx="9398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温室效应 主要表现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594" y="245363"/>
            <a:ext cx="4953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4400" spc="5"/>
              <a:t>CO</a:t>
            </a:r>
            <a:r>
              <a:rPr dirty="0" baseline="-19157" sz="4350" spc="7"/>
              <a:t>2</a:t>
            </a:r>
            <a:r>
              <a:rPr dirty="0" sz="4400"/>
              <a:t>吸收光谱的成因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61533"/>
            <a:ext cx="5535930" cy="127508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分子吸收光子的原因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  <a:tab pos="2779395" algn="l"/>
              </a:tabLst>
            </a:pPr>
            <a:r>
              <a:rPr dirty="0" sz="2400" b="0">
                <a:latin typeface="等线 Light"/>
                <a:cs typeface="等线 Light"/>
              </a:rPr>
              <a:t>电子轨道跃迁	（可见光波段相关）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分子振动</a:t>
            </a:r>
            <a:r>
              <a:rPr dirty="0" sz="2400" spc="-5" b="0">
                <a:latin typeface="等线 Light"/>
                <a:cs typeface="等线 Light"/>
              </a:rPr>
              <a:t> </a:t>
            </a:r>
            <a:r>
              <a:rPr dirty="0" sz="2400" b="0">
                <a:latin typeface="等线 Light"/>
                <a:cs typeface="等线 Light"/>
              </a:rPr>
              <a:t>（红外波段相关）</a:t>
            </a:r>
            <a:endParaRPr sz="24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985" y="2951885"/>
            <a:ext cx="2475736" cy="21932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4248" y="2651126"/>
            <a:ext cx="8464495" cy="28841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907" y="105156"/>
            <a:ext cx="5054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影响温室效应的物质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167" y="2977033"/>
            <a:ext cx="5849619" cy="36576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54835" y="2977034"/>
            <a:ext cx="5747385" cy="3693160"/>
            <a:chOff x="6354835" y="2977034"/>
            <a:chExt cx="5747385" cy="3693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4835" y="2977034"/>
              <a:ext cx="5747208" cy="3317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805608" y="3241441"/>
              <a:ext cx="1134110" cy="1948180"/>
            </a:xfrm>
            <a:custGeom>
              <a:avLst/>
              <a:gdLst/>
              <a:ahLst/>
              <a:cxnLst/>
              <a:rect l="l" t="t" r="r" b="b"/>
              <a:pathLst>
                <a:path w="1134109" h="1948179">
                  <a:moveTo>
                    <a:pt x="0" y="188980"/>
                  </a:moveTo>
                  <a:lnTo>
                    <a:pt x="6750" y="138741"/>
                  </a:lnTo>
                  <a:lnTo>
                    <a:pt x="25801" y="93598"/>
                  </a:lnTo>
                  <a:lnTo>
                    <a:pt x="55351" y="55350"/>
                  </a:lnTo>
                  <a:lnTo>
                    <a:pt x="93598" y="25801"/>
                  </a:lnTo>
                  <a:lnTo>
                    <a:pt x="138741" y="6750"/>
                  </a:lnTo>
                  <a:lnTo>
                    <a:pt x="188980" y="0"/>
                  </a:lnTo>
                  <a:lnTo>
                    <a:pt x="944884" y="0"/>
                  </a:lnTo>
                  <a:lnTo>
                    <a:pt x="995123" y="6750"/>
                  </a:lnTo>
                  <a:lnTo>
                    <a:pt x="1040266" y="25801"/>
                  </a:lnTo>
                  <a:lnTo>
                    <a:pt x="1078514" y="55350"/>
                  </a:lnTo>
                  <a:lnTo>
                    <a:pt x="1108063" y="93598"/>
                  </a:lnTo>
                  <a:lnTo>
                    <a:pt x="1127114" y="138741"/>
                  </a:lnTo>
                  <a:lnTo>
                    <a:pt x="1133865" y="188980"/>
                  </a:lnTo>
                  <a:lnTo>
                    <a:pt x="1133865" y="1758715"/>
                  </a:lnTo>
                  <a:lnTo>
                    <a:pt x="1127114" y="1808953"/>
                  </a:lnTo>
                  <a:lnTo>
                    <a:pt x="1108063" y="1854096"/>
                  </a:lnTo>
                  <a:lnTo>
                    <a:pt x="1078514" y="1892344"/>
                  </a:lnTo>
                  <a:lnTo>
                    <a:pt x="1040266" y="1921893"/>
                  </a:lnTo>
                  <a:lnTo>
                    <a:pt x="995123" y="1940944"/>
                  </a:lnTo>
                  <a:lnTo>
                    <a:pt x="944884" y="1947695"/>
                  </a:lnTo>
                  <a:lnTo>
                    <a:pt x="188980" y="1947695"/>
                  </a:lnTo>
                  <a:lnTo>
                    <a:pt x="138741" y="1940944"/>
                  </a:lnTo>
                  <a:lnTo>
                    <a:pt x="93598" y="1921893"/>
                  </a:lnTo>
                  <a:lnTo>
                    <a:pt x="55351" y="1892344"/>
                  </a:lnTo>
                  <a:lnTo>
                    <a:pt x="25801" y="1854096"/>
                  </a:lnTo>
                  <a:lnTo>
                    <a:pt x="6750" y="1808953"/>
                  </a:lnTo>
                  <a:lnTo>
                    <a:pt x="0" y="1758715"/>
                  </a:lnTo>
                  <a:lnTo>
                    <a:pt x="0" y="18898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594" y="5294998"/>
              <a:ext cx="4854915" cy="13396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359134" y="5499742"/>
              <a:ext cx="1557020" cy="1156335"/>
            </a:xfrm>
            <a:custGeom>
              <a:avLst/>
              <a:gdLst/>
              <a:ahLst/>
              <a:cxnLst/>
              <a:rect l="l" t="t" r="r" b="b"/>
              <a:pathLst>
                <a:path w="1557020" h="1156334">
                  <a:moveTo>
                    <a:pt x="0" y="192648"/>
                  </a:moveTo>
                  <a:lnTo>
                    <a:pt x="5087" y="148475"/>
                  </a:lnTo>
                  <a:lnTo>
                    <a:pt x="19580" y="107926"/>
                  </a:lnTo>
                  <a:lnTo>
                    <a:pt x="42322" y="72156"/>
                  </a:lnTo>
                  <a:lnTo>
                    <a:pt x="72156" y="42322"/>
                  </a:lnTo>
                  <a:lnTo>
                    <a:pt x="107926" y="19581"/>
                  </a:lnTo>
                  <a:lnTo>
                    <a:pt x="148475" y="5087"/>
                  </a:lnTo>
                  <a:lnTo>
                    <a:pt x="192648" y="0"/>
                  </a:lnTo>
                  <a:lnTo>
                    <a:pt x="1363831" y="0"/>
                  </a:lnTo>
                  <a:lnTo>
                    <a:pt x="1408003" y="5087"/>
                  </a:lnTo>
                  <a:lnTo>
                    <a:pt x="1448552" y="19581"/>
                  </a:lnTo>
                  <a:lnTo>
                    <a:pt x="1484322" y="42322"/>
                  </a:lnTo>
                  <a:lnTo>
                    <a:pt x="1514156" y="72156"/>
                  </a:lnTo>
                  <a:lnTo>
                    <a:pt x="1536897" y="107926"/>
                  </a:lnTo>
                  <a:lnTo>
                    <a:pt x="1551391" y="148475"/>
                  </a:lnTo>
                  <a:lnTo>
                    <a:pt x="1556479" y="192648"/>
                  </a:lnTo>
                  <a:lnTo>
                    <a:pt x="1556479" y="963214"/>
                  </a:lnTo>
                  <a:lnTo>
                    <a:pt x="1551391" y="1007387"/>
                  </a:lnTo>
                  <a:lnTo>
                    <a:pt x="1536897" y="1047936"/>
                  </a:lnTo>
                  <a:lnTo>
                    <a:pt x="1514156" y="1083706"/>
                  </a:lnTo>
                  <a:lnTo>
                    <a:pt x="1484322" y="1113540"/>
                  </a:lnTo>
                  <a:lnTo>
                    <a:pt x="1448552" y="1136281"/>
                  </a:lnTo>
                  <a:lnTo>
                    <a:pt x="1408003" y="1150775"/>
                  </a:lnTo>
                  <a:lnTo>
                    <a:pt x="1363831" y="1155863"/>
                  </a:lnTo>
                  <a:lnTo>
                    <a:pt x="192648" y="1155863"/>
                  </a:lnTo>
                  <a:lnTo>
                    <a:pt x="148475" y="1150775"/>
                  </a:lnTo>
                  <a:lnTo>
                    <a:pt x="107926" y="1136281"/>
                  </a:lnTo>
                  <a:lnTo>
                    <a:pt x="72156" y="1113540"/>
                  </a:lnTo>
                  <a:lnTo>
                    <a:pt x="42322" y="1083706"/>
                  </a:lnTo>
                  <a:lnTo>
                    <a:pt x="19580" y="1047936"/>
                  </a:lnTo>
                  <a:lnTo>
                    <a:pt x="5087" y="1007387"/>
                  </a:lnTo>
                  <a:lnTo>
                    <a:pt x="0" y="963214"/>
                  </a:lnTo>
                  <a:lnTo>
                    <a:pt x="0" y="192648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71895" y="1103884"/>
            <a:ext cx="11785600" cy="208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79400" algn="l"/>
              </a:tabLst>
            </a:pPr>
            <a:r>
              <a:rPr dirty="0" sz="2800" b="0">
                <a:latin typeface="等线 Light"/>
                <a:cs typeface="等线 Light"/>
              </a:rPr>
              <a:t>为什么</a:t>
            </a:r>
            <a:r>
              <a:rPr dirty="0" sz="2800" spc="-5" b="0">
                <a:latin typeface="等线 Light"/>
                <a:cs typeface="等线 Light"/>
              </a:rPr>
              <a:t>CO</a:t>
            </a:r>
            <a:r>
              <a:rPr dirty="0" baseline="-17543" sz="2850" spc="-7" b="0">
                <a:latin typeface="等线 Light"/>
                <a:cs typeface="等线 Light"/>
              </a:rPr>
              <a:t>2</a:t>
            </a:r>
            <a:r>
              <a:rPr dirty="0" sz="2800" b="0">
                <a:latin typeface="等线 Light"/>
                <a:cs typeface="等线 Light"/>
              </a:rPr>
              <a:t>影响这么显著？</a:t>
            </a:r>
            <a:endParaRPr sz="2800">
              <a:latin typeface="等线 Light"/>
              <a:cs typeface="等线 Light"/>
            </a:endParaRPr>
          </a:p>
          <a:p>
            <a:pPr lvl="1" marL="736600" indent="-228600">
              <a:lnSpc>
                <a:spcPct val="100000"/>
              </a:lnSpc>
              <a:spcBef>
                <a:spcPts val="2030"/>
              </a:spcBef>
              <a:buFont typeface="Arial"/>
              <a:buChar char="•"/>
              <a:tabLst>
                <a:tab pos="736600" algn="l"/>
              </a:tabLst>
            </a:pPr>
            <a:r>
              <a:rPr dirty="0" sz="2400" b="0">
                <a:latin typeface="等线 Light"/>
                <a:cs typeface="等线 Light"/>
              </a:rPr>
              <a:t>水汽（H</a:t>
            </a:r>
            <a:r>
              <a:rPr dirty="0" baseline="-17361" sz="2400" b="0">
                <a:latin typeface="等线 Light"/>
                <a:cs typeface="等线 Light"/>
              </a:rPr>
              <a:t>2</a:t>
            </a:r>
            <a:r>
              <a:rPr dirty="0" sz="2400" b="0">
                <a:latin typeface="等线 Light"/>
                <a:cs typeface="等线 Light"/>
              </a:rPr>
              <a:t>O）、二氧化碳</a:t>
            </a:r>
            <a:r>
              <a:rPr dirty="0" sz="2400" spc="-5" b="0">
                <a:latin typeface="等线 Light"/>
                <a:cs typeface="等线 Light"/>
              </a:rPr>
              <a:t>（CO</a:t>
            </a:r>
            <a:r>
              <a:rPr dirty="0" baseline="-17361" sz="2400" spc="-7" b="0">
                <a:latin typeface="等线 Light"/>
                <a:cs typeface="等线 Light"/>
              </a:rPr>
              <a:t>2</a:t>
            </a:r>
            <a:r>
              <a:rPr dirty="0" sz="2400" spc="-5" b="0">
                <a:latin typeface="等线 Light"/>
                <a:cs typeface="等线 Light"/>
              </a:rPr>
              <a:t>）</a:t>
            </a:r>
            <a:r>
              <a:rPr dirty="0" sz="2400" b="0">
                <a:latin typeface="等线 Light"/>
                <a:cs typeface="等线 Light"/>
              </a:rPr>
              <a:t>等物质中</a:t>
            </a:r>
            <a:r>
              <a:rPr dirty="0" sz="2400" spc="-5" b="0">
                <a:latin typeface="等线 Light"/>
                <a:cs typeface="等线 Light"/>
              </a:rPr>
              <a:t>，</a:t>
            </a:r>
            <a:r>
              <a:rPr dirty="0" sz="2400" spc="-5" b="1">
                <a:solidFill>
                  <a:srgbClr val="4472C4"/>
                </a:solidFill>
                <a:latin typeface="等线"/>
                <a:cs typeface="等线"/>
              </a:rPr>
              <a:t>CO</a:t>
            </a:r>
            <a:r>
              <a:rPr dirty="0" baseline="-17361" sz="2400" spc="-7" b="1">
                <a:solidFill>
                  <a:srgbClr val="4472C4"/>
                </a:solidFill>
                <a:latin typeface="等线"/>
                <a:cs typeface="等线"/>
              </a:rPr>
              <a:t>2</a:t>
            </a: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循环时间长、容易累积</a:t>
            </a:r>
            <a:endParaRPr sz="2400">
              <a:latin typeface="等线"/>
              <a:cs typeface="等线"/>
            </a:endParaRPr>
          </a:p>
          <a:p>
            <a:pPr lvl="1" marL="736600" indent="-22860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736600" algn="l"/>
              </a:tabLst>
            </a:pPr>
            <a:r>
              <a:rPr dirty="0" sz="2400" b="0">
                <a:latin typeface="等线 Light"/>
                <a:cs typeface="等线 Light"/>
              </a:rPr>
              <a:t>地面</a:t>
            </a: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红外辐射波段</a:t>
            </a:r>
            <a:r>
              <a:rPr dirty="0" sz="2400" b="0">
                <a:latin typeface="等线 Light"/>
                <a:cs typeface="等线 Light"/>
              </a:rPr>
              <a:t>中</a:t>
            </a:r>
            <a:r>
              <a:rPr dirty="0" sz="2400" spc="-5" b="0">
                <a:latin typeface="等线 Light"/>
                <a:cs typeface="等线 Light"/>
              </a:rPr>
              <a:t>，CO</a:t>
            </a:r>
            <a:r>
              <a:rPr dirty="0" baseline="-17361" sz="2400" spc="-7" b="0">
                <a:latin typeface="等线 Light"/>
                <a:cs typeface="等线 Light"/>
              </a:rPr>
              <a:t>2</a:t>
            </a:r>
            <a:r>
              <a:rPr dirty="0" sz="2400" b="0">
                <a:latin typeface="等线 Light"/>
                <a:cs typeface="等线 Light"/>
              </a:rPr>
              <a:t>的影响最为显著</a:t>
            </a:r>
            <a:endParaRPr sz="2400">
              <a:latin typeface="等线 Light"/>
              <a:cs typeface="等线 Light"/>
            </a:endParaRPr>
          </a:p>
          <a:p>
            <a:pPr algn="r" marR="17780">
              <a:lnSpc>
                <a:spcPct val="100000"/>
              </a:lnSpc>
              <a:spcBef>
                <a:spcPts val="1010"/>
              </a:spcBef>
            </a:pPr>
            <a:r>
              <a:rPr dirty="0" sz="1800" spc="-5" b="1">
                <a:solidFill>
                  <a:srgbClr val="C00000"/>
                </a:solidFill>
                <a:latin typeface="等线"/>
                <a:cs typeface="等线"/>
              </a:rPr>
              <a:t>CO2</a:t>
            </a: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影响波段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81061" y="5827267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地面热辐射波段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156971"/>
            <a:ext cx="6172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其它影响温室效应的物质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11188" y="3636772"/>
            <a:ext cx="1355725" cy="1418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945">
              <a:lnSpc>
                <a:spcPct val="100000"/>
              </a:lnSpc>
              <a:spcBef>
                <a:spcPts val="100"/>
              </a:spcBef>
            </a:pPr>
            <a:r>
              <a:rPr dirty="0" sz="1600" b="0">
                <a:latin typeface="等线 Light"/>
                <a:cs typeface="等线 Light"/>
              </a:rPr>
              <a:t>（氧化亚氮）</a:t>
            </a:r>
            <a:endParaRPr sz="1600">
              <a:latin typeface="等线 Light"/>
              <a:cs typeface="等线 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等线 Light"/>
              <a:cs typeface="等线 Light"/>
            </a:endParaRPr>
          </a:p>
          <a:p>
            <a:pPr marL="12700">
              <a:lnSpc>
                <a:spcPct val="100000"/>
              </a:lnSpc>
            </a:pPr>
            <a:r>
              <a:rPr dirty="0" sz="1600" b="0">
                <a:solidFill>
                  <a:srgbClr val="333333"/>
                </a:solidFill>
                <a:latin typeface="等线 Light"/>
                <a:cs typeface="等线 Light"/>
              </a:rPr>
              <a:t>（氟利昂-</a:t>
            </a:r>
            <a:r>
              <a:rPr dirty="0" sz="1600" spc="5" b="0">
                <a:solidFill>
                  <a:srgbClr val="333333"/>
                </a:solidFill>
                <a:latin typeface="等线 Light"/>
                <a:cs typeface="等线 Light"/>
              </a:rPr>
              <a:t>12</a:t>
            </a:r>
            <a:r>
              <a:rPr dirty="0" sz="1600" b="0">
                <a:solidFill>
                  <a:srgbClr val="333333"/>
                </a:solidFill>
                <a:latin typeface="等线 Light"/>
                <a:cs typeface="等线 Light"/>
              </a:rPr>
              <a:t>）</a:t>
            </a:r>
            <a:endParaRPr sz="1600">
              <a:latin typeface="等线 Light"/>
              <a:cs typeface="等线 Ligh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等线 Light"/>
              <a:cs typeface="等线 Light"/>
            </a:endParaRPr>
          </a:p>
          <a:p>
            <a:pPr marL="12700">
              <a:lnSpc>
                <a:spcPct val="100000"/>
              </a:lnSpc>
            </a:pPr>
            <a:r>
              <a:rPr dirty="0" sz="1600" b="0">
                <a:solidFill>
                  <a:srgbClr val="333333"/>
                </a:solidFill>
                <a:latin typeface="等线 Light"/>
                <a:cs typeface="等线 Light"/>
              </a:rPr>
              <a:t>（氟利昂-</a:t>
            </a:r>
            <a:r>
              <a:rPr dirty="0" sz="1600" spc="5" b="0">
                <a:solidFill>
                  <a:srgbClr val="333333"/>
                </a:solidFill>
                <a:latin typeface="等线 Light"/>
                <a:cs typeface="等线 Light"/>
              </a:rPr>
              <a:t>22</a:t>
            </a:r>
            <a:r>
              <a:rPr dirty="0" sz="1600" b="0">
                <a:solidFill>
                  <a:srgbClr val="333333"/>
                </a:solidFill>
                <a:latin typeface="等线 Light"/>
                <a:cs typeface="等线 Light"/>
              </a:rPr>
              <a:t>）</a:t>
            </a:r>
            <a:endParaRPr sz="1600">
              <a:latin typeface="等线 Light"/>
              <a:cs typeface="等线 Ligh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9551" y="2016597"/>
          <a:ext cx="11560175" cy="4045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2139"/>
                <a:gridCol w="1635125"/>
                <a:gridCol w="1758314"/>
                <a:gridCol w="1758314"/>
                <a:gridCol w="4523105"/>
              </a:tblGrid>
              <a:tr h="391918">
                <a:tc>
                  <a:txBody>
                    <a:bodyPr/>
                    <a:lstStyle/>
                    <a:p>
                      <a:pPr algn="ctr" marR="1155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600" b="0">
                          <a:latin typeface="等线 Light"/>
                          <a:cs typeface="等线 Light"/>
                        </a:rPr>
                        <a:t>气体名称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29209">
                    <a:lnT w="19050">
                      <a:solidFill>
                        <a:srgbClr val="4472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11557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20</a:t>
                      </a: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年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29209">
                    <a:lnT w="19050">
                      <a:solidFill>
                        <a:srgbClr val="4472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100</a:t>
                      </a: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年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29209">
                    <a:lnT w="19050">
                      <a:solidFill>
                        <a:srgbClr val="4472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500</a:t>
                      </a: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年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29209">
                    <a:lnT w="19050">
                      <a:solidFill>
                        <a:srgbClr val="4472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35050" indent="-81280">
                        <a:lnSpc>
                          <a:spcPct val="100000"/>
                        </a:lnSpc>
                        <a:spcBef>
                          <a:spcPts val="825"/>
                        </a:spcBef>
                        <a:buSzPct val="94444"/>
                        <a:buFont typeface="Arial"/>
                        <a:buChar char="•"/>
                        <a:tabLst>
                          <a:tab pos="1035685" algn="l"/>
                        </a:tabLst>
                      </a:pPr>
                      <a:r>
                        <a:rPr dirty="0" sz="18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红外线</a:t>
                      </a:r>
                      <a:r>
                        <a:rPr dirty="0" sz="1800" b="1">
                          <a:solidFill>
                            <a:srgbClr val="4472C4"/>
                          </a:solidFill>
                          <a:latin typeface="等线"/>
                          <a:cs typeface="等线"/>
                        </a:rPr>
                        <a:t>吸收能力强</a:t>
                      </a:r>
                      <a:endParaRPr sz="1800">
                        <a:latin typeface="等线"/>
                        <a:cs typeface="等线"/>
                      </a:endParaRPr>
                    </a:p>
                  </a:txBody>
                  <a:tcPr marL="0" marR="0" marB="0" marT="104775"/>
                </a:tc>
              </a:tr>
              <a:tr h="248679">
                <a:tc>
                  <a:txBody>
                    <a:bodyPr/>
                    <a:lstStyle/>
                    <a:p>
                      <a:pPr algn="ctr" marR="115570">
                        <a:lnSpc>
                          <a:spcPts val="1660"/>
                        </a:lnSpc>
                      </a:pP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二氧化碳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14935">
                        <a:lnSpc>
                          <a:spcPts val="1660"/>
                        </a:lnSpc>
                      </a:pP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1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660"/>
                        </a:lnSpc>
                      </a:pP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1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660"/>
                        </a:lnSpc>
                      </a:pP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1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15200">
                <a:tc>
                  <a:txBody>
                    <a:bodyPr/>
                    <a:lstStyle/>
                    <a:p>
                      <a:pPr algn="ctr" marR="1155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甲烷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R="1155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72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25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7.6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marL="1035050" indent="-81280">
                        <a:lnSpc>
                          <a:spcPct val="100000"/>
                        </a:lnSpc>
                        <a:spcBef>
                          <a:spcPts val="75"/>
                        </a:spcBef>
                        <a:buSzPct val="94444"/>
                        <a:buFont typeface="Arial"/>
                        <a:buChar char="•"/>
                        <a:tabLst>
                          <a:tab pos="1035685" algn="l"/>
                        </a:tabLst>
                      </a:pPr>
                      <a:r>
                        <a:rPr dirty="0" sz="18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吸收光谱</a:t>
                      </a:r>
                      <a:r>
                        <a:rPr dirty="0" sz="1800" b="1">
                          <a:solidFill>
                            <a:srgbClr val="4472C4"/>
                          </a:solidFill>
                          <a:latin typeface="等线"/>
                          <a:cs typeface="等线"/>
                        </a:rPr>
                        <a:t>波长的范围大</a:t>
                      </a:r>
                      <a:endParaRPr sz="1800">
                        <a:latin typeface="等线"/>
                        <a:cs typeface="等线"/>
                      </a:endParaRPr>
                    </a:p>
                  </a:txBody>
                  <a:tcPr marL="0" marR="0" marB="0" marT="9525"/>
                </a:tc>
              </a:tr>
              <a:tr h="235508">
                <a:tc>
                  <a:txBody>
                    <a:bodyPr/>
                    <a:lstStyle/>
                    <a:p>
                      <a:pPr algn="ctr" marR="115570">
                        <a:lnSpc>
                          <a:spcPts val="1755"/>
                        </a:lnSpc>
                      </a:pP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一氧化氮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15570">
                        <a:lnSpc>
                          <a:spcPts val="1755"/>
                        </a:lnSpc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275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55"/>
                        </a:lnSpc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296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55"/>
                        </a:lnSpc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156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222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7280" indent="-143510">
                        <a:lnSpc>
                          <a:spcPct val="100000"/>
                        </a:lnSpc>
                        <a:spcBef>
                          <a:spcPts val="35"/>
                        </a:spcBef>
                        <a:buFont typeface="Arial"/>
                        <a:buChar char="•"/>
                        <a:tabLst>
                          <a:tab pos="1097915" algn="l"/>
                        </a:tabLst>
                      </a:pPr>
                      <a:r>
                        <a:rPr dirty="0" sz="18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在大气中的</a:t>
                      </a:r>
                      <a:r>
                        <a:rPr dirty="0" sz="1800" b="1">
                          <a:solidFill>
                            <a:srgbClr val="4472C4"/>
                          </a:solidFill>
                          <a:latin typeface="等线"/>
                          <a:cs typeface="等线"/>
                        </a:rPr>
                        <a:t>寿命长、不易分解</a:t>
                      </a:r>
                      <a:endParaRPr sz="1800">
                        <a:latin typeface="等线"/>
                        <a:cs typeface="等线"/>
                      </a:endParaRPr>
                    </a:p>
                  </a:txBody>
                  <a:tcPr marL="0" marR="0" marB="0" marT="4445"/>
                </a:tc>
              </a:tr>
              <a:tr h="283731">
                <a:tc gridSpan="2">
                  <a:txBody>
                    <a:bodyPr/>
                    <a:lstStyle/>
                    <a:p>
                      <a:pPr marL="371475">
                        <a:lnSpc>
                          <a:spcPts val="940"/>
                        </a:lnSpc>
                        <a:tabLst>
                          <a:tab pos="2478405" algn="l"/>
                        </a:tabLst>
                      </a:pPr>
                      <a:r>
                        <a:rPr dirty="0" sz="1600" b="0">
                          <a:latin typeface="等线 Light"/>
                          <a:cs typeface="等线 Light"/>
                        </a:rPr>
                        <a:t>一氧化二氮	</a:t>
                      </a:r>
                      <a:r>
                        <a:rPr dirty="0" baseline="-32986" sz="2400" spc="7" b="0">
                          <a:latin typeface="等线 Light"/>
                          <a:cs typeface="等线 Light"/>
                        </a:rPr>
                        <a:t>289</a:t>
                      </a:r>
                      <a:endParaRPr baseline="-32986" sz="24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dirty="0" sz="1600" spc="5" b="0">
                          <a:latin typeface="等线 Light"/>
                          <a:cs typeface="等线 Light"/>
                        </a:rPr>
                        <a:t>298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</a:pPr>
                      <a:r>
                        <a:rPr dirty="0" sz="1600" spc="5" b="0">
                          <a:latin typeface="等线 Light"/>
                          <a:cs typeface="等线 Light"/>
                        </a:rPr>
                        <a:t>153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5177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77190" indent="-286385">
                        <a:lnSpc>
                          <a:spcPct val="100000"/>
                        </a:lnSpc>
                        <a:spcBef>
                          <a:spcPts val="110"/>
                        </a:spcBef>
                        <a:buFont typeface="Arial"/>
                        <a:buChar char="•"/>
                        <a:tabLst>
                          <a:tab pos="376555" algn="l"/>
                          <a:tab pos="377190" algn="l"/>
                        </a:tabLst>
                      </a:pPr>
                      <a:r>
                        <a:rPr dirty="0" sz="1800" b="1">
                          <a:solidFill>
                            <a:srgbClr val="C00000"/>
                          </a:solidFill>
                          <a:latin typeface="等线"/>
                          <a:cs typeface="等线"/>
                        </a:rPr>
                        <a:t>注意：该物质在大气中的</a:t>
                      </a:r>
                      <a:r>
                        <a:rPr dirty="0" sz="1800" b="1">
                          <a:solidFill>
                            <a:srgbClr val="4472C4"/>
                          </a:solidFill>
                          <a:latin typeface="等线"/>
                          <a:cs typeface="等线"/>
                        </a:rPr>
                        <a:t>总含量</a:t>
                      </a:r>
                      <a:r>
                        <a:rPr dirty="0" sz="1800" b="1">
                          <a:solidFill>
                            <a:srgbClr val="C00000"/>
                          </a:solidFill>
                          <a:latin typeface="等线"/>
                          <a:cs typeface="等线"/>
                        </a:rPr>
                        <a:t>也很重要</a:t>
                      </a:r>
                      <a:endParaRPr sz="1800">
                        <a:latin typeface="等线"/>
                        <a:cs typeface="等线"/>
                      </a:endParaRPr>
                    </a:p>
                  </a:txBody>
                  <a:tcPr marL="0" marR="0" marB="0" marT="13970"/>
                </a:tc>
              </a:tr>
              <a:tr h="408534">
                <a:tc gridSpan="2">
                  <a:txBody>
                    <a:bodyPr/>
                    <a:lstStyle/>
                    <a:p>
                      <a:pPr marL="269875">
                        <a:lnSpc>
                          <a:spcPts val="1095"/>
                        </a:lnSpc>
                        <a:tabLst>
                          <a:tab pos="2372360" algn="l"/>
                        </a:tabLst>
                      </a:pP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二氯二氟甲烷	</a:t>
                      </a:r>
                      <a:r>
                        <a:rPr dirty="0" baseline="-32986" sz="2400" spc="7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11000</a:t>
                      </a:r>
                      <a:endParaRPr baseline="-32986" sz="24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10900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5200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54151">
                <a:tc gridSpan="2">
                  <a:txBody>
                    <a:bodyPr/>
                    <a:lstStyle/>
                    <a:p>
                      <a:pPr marL="269875">
                        <a:lnSpc>
                          <a:spcPts val="1764"/>
                        </a:lnSpc>
                        <a:tabLst>
                          <a:tab pos="2425700" algn="l"/>
                        </a:tabLst>
                      </a:pP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二氟一氯甲烷	</a:t>
                      </a:r>
                      <a:r>
                        <a:rPr dirty="0" baseline="-32986" sz="2400" spc="7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5160</a:t>
                      </a:r>
                      <a:endParaRPr baseline="-32986" sz="2400">
                        <a:latin typeface="等线 Light"/>
                        <a:cs typeface="等线 Ligh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1810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022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549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022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71856">
                <a:tc gridSpan="2">
                  <a:txBody>
                    <a:bodyPr/>
                    <a:lstStyle/>
                    <a:p>
                      <a:pPr marL="473075">
                        <a:lnSpc>
                          <a:spcPct val="100000"/>
                        </a:lnSpc>
                        <a:spcBef>
                          <a:spcPts val="495"/>
                        </a:spcBef>
                        <a:tabLst>
                          <a:tab pos="2372360" algn="l"/>
                        </a:tabLst>
                      </a:pPr>
                      <a:r>
                        <a:rPr dirty="0" sz="1600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六氟化硫	</a:t>
                      </a: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16300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6286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22800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628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600" spc="5" b="0">
                          <a:solidFill>
                            <a:srgbClr val="333333"/>
                          </a:solidFill>
                          <a:latin typeface="等线 Light"/>
                          <a:cs typeface="等线 Light"/>
                        </a:rPr>
                        <a:t>32600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628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29184">
                <a:tc gridSpan="2">
                  <a:txBody>
                    <a:bodyPr/>
                    <a:lstStyle/>
                    <a:p>
                      <a:pPr marL="473075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2425700" algn="l"/>
                        </a:tabLst>
                      </a:pPr>
                      <a:r>
                        <a:rPr dirty="0" sz="1600" b="0">
                          <a:latin typeface="等线 Light"/>
                          <a:cs typeface="等线 Light"/>
                        </a:rPr>
                        <a:t>三氟甲烷	</a:t>
                      </a:r>
                      <a:r>
                        <a:rPr dirty="0" sz="1600" spc="5" b="0">
                          <a:latin typeface="等线 Light"/>
                          <a:cs typeface="等线 Light"/>
                        </a:rPr>
                        <a:t>9400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968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600" spc="5" b="0">
                          <a:latin typeface="等线 Light"/>
                          <a:cs typeface="等线 Light"/>
                        </a:rPr>
                        <a:t>12000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600" spc="5" b="0">
                          <a:latin typeface="等线 Light"/>
                          <a:cs typeface="等线 Light"/>
                        </a:rPr>
                        <a:t>10000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19755">
                <a:tc gridSpan="2">
                  <a:txBody>
                    <a:bodyPr/>
                    <a:lstStyle/>
                    <a:p>
                      <a:pPr marL="473075">
                        <a:lnSpc>
                          <a:spcPct val="100000"/>
                        </a:lnSpc>
                        <a:spcBef>
                          <a:spcPts val="155"/>
                        </a:spcBef>
                        <a:tabLst>
                          <a:tab pos="2425700" algn="l"/>
                        </a:tabLst>
                      </a:pPr>
                      <a:r>
                        <a:rPr dirty="0" sz="1600" b="0">
                          <a:latin typeface="等线 Light"/>
                          <a:cs typeface="等线 Light"/>
                        </a:rPr>
                        <a:t>四氟乙烷	</a:t>
                      </a:r>
                      <a:r>
                        <a:rPr dirty="0" sz="1600" spc="5" b="0">
                          <a:latin typeface="等线 Light"/>
                          <a:cs typeface="等线 Light"/>
                        </a:rPr>
                        <a:t>3300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9685"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600" spc="5" b="0">
                          <a:latin typeface="等线 Light"/>
                          <a:cs typeface="等线 Light"/>
                        </a:rPr>
                        <a:t>1300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9685"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600" spc="5" b="0">
                          <a:latin typeface="等线 Light"/>
                          <a:cs typeface="等线 Light"/>
                        </a:rPr>
                        <a:t>400</a:t>
                      </a:r>
                      <a:endParaRPr sz="1600">
                        <a:latin typeface="等线 Light"/>
                        <a:cs typeface="等线 Light"/>
                      </a:endParaRPr>
                    </a:p>
                  </a:txBody>
                  <a:tcPr marL="0" marR="0" marB="0" marT="19685"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866216" y="1255267"/>
            <a:ext cx="4183379" cy="56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特定的时间跨度的</a:t>
            </a: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全球变暖潜能值</a:t>
            </a:r>
            <a:endParaRPr sz="1800">
              <a:latin typeface="等线"/>
              <a:cs typeface="等线"/>
            </a:endParaRPr>
          </a:p>
          <a:p>
            <a:pPr algn="ctr">
              <a:lnSpc>
                <a:spcPts val="2125"/>
              </a:lnSpc>
            </a:pPr>
            <a:r>
              <a:rPr dirty="0" sz="1800" spc="15" b="0">
                <a:latin typeface="等线 Light"/>
                <a:cs typeface="等线 Light"/>
              </a:rPr>
              <a:t>（Greenhouse </a:t>
            </a:r>
            <a:r>
              <a:rPr dirty="0" sz="1800" spc="20" b="0">
                <a:latin typeface="等线 Light"/>
                <a:cs typeface="等线 Light"/>
              </a:rPr>
              <a:t>Warming</a:t>
            </a:r>
            <a:r>
              <a:rPr dirty="0" sz="1800" spc="-35" b="0">
                <a:latin typeface="等线 Light"/>
                <a:cs typeface="等线 Light"/>
              </a:rPr>
              <a:t> </a:t>
            </a:r>
            <a:r>
              <a:rPr dirty="0" sz="1800" spc="10" b="0">
                <a:latin typeface="等线 Light"/>
                <a:cs typeface="等线 Light"/>
              </a:rPr>
              <a:t>Potential-</a:t>
            </a:r>
            <a:r>
              <a:rPr dirty="0" sz="1800" spc="10" b="1">
                <a:solidFill>
                  <a:srgbClr val="4472C4"/>
                </a:solidFill>
                <a:latin typeface="等线"/>
                <a:cs typeface="等线"/>
              </a:rPr>
              <a:t>GWP</a:t>
            </a:r>
            <a:r>
              <a:rPr dirty="0" sz="1800" spc="10" b="0">
                <a:latin typeface="等线 Light"/>
                <a:cs typeface="等线 Light"/>
              </a:rPr>
              <a:t>）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30296" y="1550923"/>
            <a:ext cx="3543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化学物质的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333333"/>
                </a:solidFill>
                <a:latin typeface="Arial"/>
                <a:cs typeface="Arial"/>
              </a:rPr>
              <a:t>W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和以下因素有关：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109886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相关问题：</a:t>
            </a:r>
            <a:r>
              <a:rPr dirty="0"/>
              <a:t>臭氧层破坏</a:t>
            </a:r>
            <a:r>
              <a:rPr dirty="0" sz="2800"/>
              <a:t>（Ozone</a:t>
            </a:r>
            <a:r>
              <a:rPr dirty="0" sz="2800" spc="-30"/>
              <a:t> </a:t>
            </a:r>
            <a:r>
              <a:rPr dirty="0" sz="2800" spc="-5"/>
              <a:t>Depletion</a:t>
            </a:r>
            <a:r>
              <a:rPr dirty="0" sz="2800" spc="-20"/>
              <a:t> </a:t>
            </a:r>
            <a:r>
              <a:rPr dirty="0" sz="2800"/>
              <a:t>Potential-</a:t>
            </a:r>
            <a:r>
              <a:rPr dirty="0" sz="2800" spc="-20"/>
              <a:t> </a:t>
            </a:r>
            <a:r>
              <a:rPr dirty="0" sz="2800"/>
              <a:t>ODP）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6992" y="1531668"/>
            <a:ext cx="6137556" cy="50307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95732" y="6569964"/>
            <a:ext cx="23602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0">
                <a:latin typeface="等线 Light"/>
                <a:cs typeface="等线 Light"/>
              </a:rPr>
              <a:t>*GWP100</a:t>
            </a:r>
            <a:r>
              <a:rPr dirty="0" sz="1400" spc="-50" b="0">
                <a:latin typeface="等线 Light"/>
                <a:cs typeface="等线 Light"/>
              </a:rPr>
              <a:t> </a:t>
            </a:r>
            <a:r>
              <a:rPr dirty="0" sz="1400" b="0">
                <a:latin typeface="等线 Light"/>
                <a:cs typeface="等线 Light"/>
              </a:rPr>
              <a:t>是</a:t>
            </a:r>
            <a:r>
              <a:rPr dirty="0" sz="1400" spc="10" b="0">
                <a:latin typeface="等线 Light"/>
                <a:cs typeface="等线 Light"/>
              </a:rPr>
              <a:t>100</a:t>
            </a:r>
            <a:r>
              <a:rPr dirty="0" sz="1400" b="0">
                <a:latin typeface="等线 Light"/>
                <a:cs typeface="等线 Light"/>
              </a:rPr>
              <a:t>年计算的</a:t>
            </a:r>
            <a:r>
              <a:rPr dirty="0" sz="1400" spc="10" b="0">
                <a:latin typeface="等线 Light"/>
                <a:cs typeface="等线 Light"/>
              </a:rPr>
              <a:t>GWP</a:t>
            </a:r>
            <a:endParaRPr sz="1400">
              <a:latin typeface="等线 Light"/>
              <a:cs typeface="等线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0211" y="5298015"/>
            <a:ext cx="2017302" cy="13257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75903" y="6576059"/>
            <a:ext cx="26574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0">
                <a:latin typeface="等线 Light"/>
                <a:cs typeface="等线 Light"/>
              </a:rPr>
              <a:t>A1</a:t>
            </a:r>
            <a:r>
              <a:rPr dirty="0" sz="1400" spc="-40" b="0">
                <a:latin typeface="等线 Light"/>
                <a:cs typeface="等线 Light"/>
              </a:rPr>
              <a:t> </a:t>
            </a:r>
            <a:r>
              <a:rPr dirty="0" sz="1400" b="0">
                <a:latin typeface="等线 Light"/>
                <a:cs typeface="等线 Light"/>
              </a:rPr>
              <a:t>是低毒安全</a:t>
            </a:r>
            <a:r>
              <a:rPr dirty="0" sz="1400" spc="10" b="0">
                <a:latin typeface="等线 Light"/>
                <a:cs typeface="等线 Light"/>
              </a:rPr>
              <a:t>，B3</a:t>
            </a:r>
            <a:r>
              <a:rPr dirty="0" sz="1400" spc="-40" b="0">
                <a:latin typeface="等线 Light"/>
                <a:cs typeface="等线 Light"/>
              </a:rPr>
              <a:t> </a:t>
            </a:r>
            <a:r>
              <a:rPr dirty="0" sz="1400" b="0">
                <a:latin typeface="等线 Light"/>
                <a:cs typeface="等线 Light"/>
              </a:rPr>
              <a:t>是高毒不安全</a:t>
            </a:r>
            <a:endParaRPr sz="1400">
              <a:latin typeface="等线 Light"/>
              <a:cs typeface="等线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8235" y="1319709"/>
            <a:ext cx="4932680" cy="2891155"/>
            <a:chOff x="428235" y="1319709"/>
            <a:chExt cx="4932680" cy="28911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35" y="1438150"/>
              <a:ext cx="4932313" cy="273421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8909" y="1333996"/>
              <a:ext cx="656590" cy="2862580"/>
            </a:xfrm>
            <a:custGeom>
              <a:avLst/>
              <a:gdLst/>
              <a:ahLst/>
              <a:cxnLst/>
              <a:rect l="l" t="t" r="r" b="b"/>
              <a:pathLst>
                <a:path w="656590" h="2862579">
                  <a:moveTo>
                    <a:pt x="0" y="109357"/>
                  </a:moveTo>
                  <a:lnTo>
                    <a:pt x="8593" y="66790"/>
                  </a:lnTo>
                  <a:lnTo>
                    <a:pt x="32030" y="32030"/>
                  </a:lnTo>
                  <a:lnTo>
                    <a:pt x="66790" y="8593"/>
                  </a:lnTo>
                  <a:lnTo>
                    <a:pt x="109357" y="0"/>
                  </a:lnTo>
                  <a:lnTo>
                    <a:pt x="546777" y="0"/>
                  </a:lnTo>
                  <a:lnTo>
                    <a:pt x="589344" y="8593"/>
                  </a:lnTo>
                  <a:lnTo>
                    <a:pt x="624104" y="32030"/>
                  </a:lnTo>
                  <a:lnTo>
                    <a:pt x="647541" y="66790"/>
                  </a:lnTo>
                  <a:lnTo>
                    <a:pt x="656135" y="109357"/>
                  </a:lnTo>
                  <a:lnTo>
                    <a:pt x="656135" y="2753171"/>
                  </a:lnTo>
                  <a:lnTo>
                    <a:pt x="647541" y="2795738"/>
                  </a:lnTo>
                  <a:lnTo>
                    <a:pt x="624104" y="2830498"/>
                  </a:lnTo>
                  <a:lnTo>
                    <a:pt x="589344" y="2853935"/>
                  </a:lnTo>
                  <a:lnTo>
                    <a:pt x="546777" y="2862529"/>
                  </a:lnTo>
                  <a:lnTo>
                    <a:pt x="109357" y="2862529"/>
                  </a:lnTo>
                  <a:lnTo>
                    <a:pt x="66790" y="2853935"/>
                  </a:lnTo>
                  <a:lnTo>
                    <a:pt x="32030" y="2830498"/>
                  </a:lnTo>
                  <a:lnTo>
                    <a:pt x="8593" y="2795738"/>
                  </a:lnTo>
                  <a:lnTo>
                    <a:pt x="0" y="2753171"/>
                  </a:lnTo>
                  <a:lnTo>
                    <a:pt x="0" y="109357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53708" y="4211828"/>
            <a:ext cx="3851275" cy="10363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O</a:t>
            </a:r>
            <a:r>
              <a:rPr dirty="0" baseline="-13888" sz="1800" b="1">
                <a:solidFill>
                  <a:srgbClr val="C00000"/>
                </a:solidFill>
                <a:latin typeface="等线"/>
                <a:cs typeface="等线"/>
              </a:rPr>
              <a:t>3</a:t>
            </a:r>
            <a:r>
              <a:rPr dirty="0" baseline="-13888" sz="1800" spc="157" b="1">
                <a:solidFill>
                  <a:srgbClr val="C00000"/>
                </a:solidFill>
                <a:latin typeface="等线"/>
                <a:cs typeface="等线"/>
              </a:rPr>
              <a:t> </a:t>
            </a: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（臭氧）是吸收紫外辐射主要物质</a:t>
            </a:r>
            <a:endParaRPr sz="18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等线"/>
              <a:cs typeface="等线"/>
            </a:endParaRPr>
          </a:p>
          <a:p>
            <a:pPr algn="r" marR="164465">
              <a:lnSpc>
                <a:spcPct val="100000"/>
              </a:lnSpc>
              <a:spcBef>
                <a:spcPts val="5"/>
              </a:spcBef>
            </a:pPr>
            <a:r>
              <a:rPr dirty="0" sz="1400" b="0">
                <a:latin typeface="等线 Light"/>
                <a:cs typeface="等线 Light"/>
              </a:rPr>
              <a:t>安全分类</a:t>
            </a:r>
            <a:endParaRPr sz="1400">
              <a:latin typeface="等线 Light"/>
              <a:cs typeface="等线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2019" y="1121155"/>
            <a:ext cx="5969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破坏臭氧层的物质：制冷剂（氯氟烃）、灭火剂（卤代烷）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7569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温室效应的后果-全球气候变暖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5033" y="2023388"/>
            <a:ext cx="5923710" cy="41465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254" y="1181099"/>
            <a:ext cx="4992626" cy="502590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6172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解惑——环境与气候考古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249" y="4181352"/>
            <a:ext cx="3092496" cy="23193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7716" y="1636425"/>
            <a:ext cx="3412792" cy="24003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7716" y="4209747"/>
            <a:ext cx="3455071" cy="22909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65040" y="4236644"/>
            <a:ext cx="4321649" cy="24360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5040" y="1384669"/>
            <a:ext cx="4419055" cy="26269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8030" y="1943804"/>
            <a:ext cx="3517419" cy="15988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300" y="83819"/>
            <a:ext cx="7848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双碳——中国碳减排的战略目标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3242929" y="4399093"/>
            <a:ext cx="5986145" cy="2239010"/>
            <a:chOff x="3242929" y="4399093"/>
            <a:chExt cx="5986145" cy="2239010"/>
          </a:xfrm>
        </p:grpSpPr>
        <p:sp>
          <p:nvSpPr>
            <p:cNvPr id="4" name="object 4"/>
            <p:cNvSpPr/>
            <p:nvPr/>
          </p:nvSpPr>
          <p:spPr>
            <a:xfrm>
              <a:off x="3242929" y="6426496"/>
              <a:ext cx="5986145" cy="76200"/>
            </a:xfrm>
            <a:custGeom>
              <a:avLst/>
              <a:gdLst/>
              <a:ahLst/>
              <a:cxnLst/>
              <a:rect l="l" t="t" r="r" b="b"/>
              <a:pathLst>
                <a:path w="5986145" h="76200">
                  <a:moveTo>
                    <a:pt x="5909929" y="41274"/>
                  </a:moveTo>
                  <a:lnTo>
                    <a:pt x="5909929" y="76200"/>
                  </a:lnTo>
                  <a:lnTo>
                    <a:pt x="5979779" y="41275"/>
                  </a:lnTo>
                  <a:lnTo>
                    <a:pt x="5909929" y="41274"/>
                  </a:lnTo>
                  <a:close/>
                </a:path>
                <a:path w="5986145" h="76200">
                  <a:moveTo>
                    <a:pt x="5909929" y="34924"/>
                  </a:moveTo>
                  <a:lnTo>
                    <a:pt x="5909929" y="41274"/>
                  </a:lnTo>
                  <a:lnTo>
                    <a:pt x="5922660" y="41275"/>
                  </a:lnTo>
                  <a:lnTo>
                    <a:pt x="5922660" y="34925"/>
                  </a:lnTo>
                  <a:lnTo>
                    <a:pt x="5909929" y="34924"/>
                  </a:lnTo>
                  <a:close/>
                </a:path>
                <a:path w="5986145" h="76200">
                  <a:moveTo>
                    <a:pt x="5909929" y="0"/>
                  </a:moveTo>
                  <a:lnTo>
                    <a:pt x="5909929" y="34924"/>
                  </a:lnTo>
                  <a:lnTo>
                    <a:pt x="5922660" y="34925"/>
                  </a:lnTo>
                  <a:lnTo>
                    <a:pt x="5922660" y="41275"/>
                  </a:lnTo>
                  <a:lnTo>
                    <a:pt x="5979781" y="41273"/>
                  </a:lnTo>
                  <a:lnTo>
                    <a:pt x="5986129" y="38100"/>
                  </a:lnTo>
                  <a:lnTo>
                    <a:pt x="5909929" y="0"/>
                  </a:lnTo>
                  <a:close/>
                </a:path>
                <a:path w="5986145" h="76200">
                  <a:moveTo>
                    <a:pt x="0" y="34923"/>
                  </a:moveTo>
                  <a:lnTo>
                    <a:pt x="0" y="41273"/>
                  </a:lnTo>
                  <a:lnTo>
                    <a:pt x="5909929" y="41274"/>
                  </a:lnTo>
                  <a:lnTo>
                    <a:pt x="5909929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21394" y="4427668"/>
              <a:ext cx="4987290" cy="2072639"/>
            </a:xfrm>
            <a:custGeom>
              <a:avLst/>
              <a:gdLst/>
              <a:ahLst/>
              <a:cxnLst/>
              <a:rect l="l" t="t" r="r" b="b"/>
              <a:pathLst>
                <a:path w="4987290" h="2072639">
                  <a:moveTo>
                    <a:pt x="0" y="867345"/>
                  </a:moveTo>
                  <a:lnTo>
                    <a:pt x="21364" y="817507"/>
                  </a:lnTo>
                  <a:lnTo>
                    <a:pt x="42775" y="767814"/>
                  </a:lnTo>
                  <a:lnTo>
                    <a:pt x="64279" y="718415"/>
                  </a:lnTo>
                  <a:lnTo>
                    <a:pt x="85922" y="669455"/>
                  </a:lnTo>
                  <a:lnTo>
                    <a:pt x="107751" y="621082"/>
                  </a:lnTo>
                  <a:lnTo>
                    <a:pt x="129812" y="573440"/>
                  </a:lnTo>
                  <a:lnTo>
                    <a:pt x="152151" y="526678"/>
                  </a:lnTo>
                  <a:lnTo>
                    <a:pt x="174816" y="480940"/>
                  </a:lnTo>
                  <a:lnTo>
                    <a:pt x="197852" y="436375"/>
                  </a:lnTo>
                  <a:lnTo>
                    <a:pt x="221306" y="393128"/>
                  </a:lnTo>
                  <a:lnTo>
                    <a:pt x="245224" y="351346"/>
                  </a:lnTo>
                  <a:lnTo>
                    <a:pt x="269653" y="311175"/>
                  </a:lnTo>
                  <a:lnTo>
                    <a:pt x="294639" y="272762"/>
                  </a:lnTo>
                  <a:lnTo>
                    <a:pt x="320228" y="236253"/>
                  </a:lnTo>
                  <a:lnTo>
                    <a:pt x="346468" y="201795"/>
                  </a:lnTo>
                  <a:lnTo>
                    <a:pt x="373404" y="169534"/>
                  </a:lnTo>
                  <a:lnTo>
                    <a:pt x="401083" y="139617"/>
                  </a:lnTo>
                  <a:lnTo>
                    <a:pt x="429551" y="112190"/>
                  </a:lnTo>
                  <a:lnTo>
                    <a:pt x="458855" y="87400"/>
                  </a:lnTo>
                  <a:lnTo>
                    <a:pt x="520156" y="46316"/>
                  </a:lnTo>
                  <a:lnTo>
                    <a:pt x="585357" y="17535"/>
                  </a:lnTo>
                  <a:lnTo>
                    <a:pt x="654829" y="2232"/>
                  </a:lnTo>
                  <a:lnTo>
                    <a:pt x="691283" y="0"/>
                  </a:lnTo>
                  <a:lnTo>
                    <a:pt x="728945" y="1576"/>
                  </a:lnTo>
                  <a:lnTo>
                    <a:pt x="767860" y="7107"/>
                  </a:lnTo>
                  <a:lnTo>
                    <a:pt x="808075" y="16740"/>
                  </a:lnTo>
                  <a:lnTo>
                    <a:pt x="862424" y="37466"/>
                  </a:lnTo>
                  <a:lnTo>
                    <a:pt x="919920" y="68793"/>
                  </a:lnTo>
                  <a:lnTo>
                    <a:pt x="980309" y="109815"/>
                  </a:lnTo>
                  <a:lnTo>
                    <a:pt x="1011509" y="133679"/>
                  </a:lnTo>
                  <a:lnTo>
                    <a:pt x="1043337" y="159625"/>
                  </a:lnTo>
                  <a:lnTo>
                    <a:pt x="1075760" y="187542"/>
                  </a:lnTo>
                  <a:lnTo>
                    <a:pt x="1108747" y="217315"/>
                  </a:lnTo>
                  <a:lnTo>
                    <a:pt x="1142266" y="248832"/>
                  </a:lnTo>
                  <a:lnTo>
                    <a:pt x="1176286" y="281978"/>
                  </a:lnTo>
                  <a:lnTo>
                    <a:pt x="1210773" y="316641"/>
                  </a:lnTo>
                  <a:lnTo>
                    <a:pt x="1245698" y="352706"/>
                  </a:lnTo>
                  <a:lnTo>
                    <a:pt x="1281027" y="390062"/>
                  </a:lnTo>
                  <a:lnTo>
                    <a:pt x="1316728" y="428593"/>
                  </a:lnTo>
                  <a:lnTo>
                    <a:pt x="1352771" y="468187"/>
                  </a:lnTo>
                  <a:lnTo>
                    <a:pt x="1389123" y="508730"/>
                  </a:lnTo>
                  <a:lnTo>
                    <a:pt x="1425752" y="550110"/>
                  </a:lnTo>
                  <a:lnTo>
                    <a:pt x="1462626" y="592212"/>
                  </a:lnTo>
                  <a:lnTo>
                    <a:pt x="1499714" y="634922"/>
                  </a:lnTo>
                  <a:lnTo>
                    <a:pt x="1536984" y="678129"/>
                  </a:lnTo>
                  <a:lnTo>
                    <a:pt x="1574403" y="721718"/>
                  </a:lnTo>
                  <a:lnTo>
                    <a:pt x="1611940" y="765575"/>
                  </a:lnTo>
                  <a:lnTo>
                    <a:pt x="1649564" y="809588"/>
                  </a:lnTo>
                  <a:lnTo>
                    <a:pt x="1687241" y="853643"/>
                  </a:lnTo>
                  <a:lnTo>
                    <a:pt x="1724942" y="897627"/>
                  </a:lnTo>
                  <a:lnTo>
                    <a:pt x="1762632" y="941426"/>
                  </a:lnTo>
                  <a:lnTo>
                    <a:pt x="1800282" y="984926"/>
                  </a:lnTo>
                  <a:lnTo>
                    <a:pt x="1837858" y="1028015"/>
                  </a:lnTo>
                  <a:lnTo>
                    <a:pt x="1875329" y="1070579"/>
                  </a:lnTo>
                  <a:lnTo>
                    <a:pt x="1912663" y="1112505"/>
                  </a:lnTo>
                  <a:lnTo>
                    <a:pt x="1949829" y="1153678"/>
                  </a:lnTo>
                  <a:lnTo>
                    <a:pt x="1986794" y="1193986"/>
                  </a:lnTo>
                  <a:lnTo>
                    <a:pt x="2023526" y="1233316"/>
                  </a:lnTo>
                  <a:lnTo>
                    <a:pt x="2059995" y="1271553"/>
                  </a:lnTo>
                  <a:lnTo>
                    <a:pt x="2096167" y="1308585"/>
                  </a:lnTo>
                  <a:lnTo>
                    <a:pt x="2132011" y="1344298"/>
                  </a:lnTo>
                  <a:lnTo>
                    <a:pt x="2167495" y="1378578"/>
                  </a:lnTo>
                  <a:lnTo>
                    <a:pt x="2202588" y="1411313"/>
                  </a:lnTo>
                  <a:lnTo>
                    <a:pt x="2237257" y="1442388"/>
                  </a:lnTo>
                  <a:lnTo>
                    <a:pt x="2271471" y="1471691"/>
                  </a:lnTo>
                  <a:lnTo>
                    <a:pt x="2305197" y="1499108"/>
                  </a:lnTo>
                  <a:lnTo>
                    <a:pt x="2338404" y="1524525"/>
                  </a:lnTo>
                  <a:lnTo>
                    <a:pt x="2371061" y="1547829"/>
                  </a:lnTo>
                  <a:lnTo>
                    <a:pt x="2421091" y="1581301"/>
                  </a:lnTo>
                  <a:lnTo>
                    <a:pt x="2470732" y="1612840"/>
                  </a:lnTo>
                  <a:lnTo>
                    <a:pt x="2520000" y="1642523"/>
                  </a:lnTo>
                  <a:lnTo>
                    <a:pt x="2568910" y="1670428"/>
                  </a:lnTo>
                  <a:lnTo>
                    <a:pt x="2617479" y="1696630"/>
                  </a:lnTo>
                  <a:lnTo>
                    <a:pt x="2665722" y="1721209"/>
                  </a:lnTo>
                  <a:lnTo>
                    <a:pt x="2713654" y="1744240"/>
                  </a:lnTo>
                  <a:lnTo>
                    <a:pt x="2761291" y="1765801"/>
                  </a:lnTo>
                  <a:lnTo>
                    <a:pt x="2808650" y="1785969"/>
                  </a:lnTo>
                  <a:lnTo>
                    <a:pt x="2855745" y="1804822"/>
                  </a:lnTo>
                  <a:lnTo>
                    <a:pt x="2902592" y="1822436"/>
                  </a:lnTo>
                  <a:lnTo>
                    <a:pt x="2949208" y="1838888"/>
                  </a:lnTo>
                  <a:lnTo>
                    <a:pt x="2995607" y="1854257"/>
                  </a:lnTo>
                  <a:lnTo>
                    <a:pt x="3041806" y="1868618"/>
                  </a:lnTo>
                  <a:lnTo>
                    <a:pt x="3087820" y="1882049"/>
                  </a:lnTo>
                  <a:lnTo>
                    <a:pt x="3133665" y="1894628"/>
                  </a:lnTo>
                  <a:lnTo>
                    <a:pt x="3179356" y="1906431"/>
                  </a:lnTo>
                  <a:lnTo>
                    <a:pt x="3224910" y="1917536"/>
                  </a:lnTo>
                  <a:lnTo>
                    <a:pt x="3270341" y="1928019"/>
                  </a:lnTo>
                  <a:lnTo>
                    <a:pt x="3315666" y="1937958"/>
                  </a:lnTo>
                  <a:lnTo>
                    <a:pt x="3360901" y="1947431"/>
                  </a:lnTo>
                  <a:lnTo>
                    <a:pt x="3406060" y="1956514"/>
                  </a:lnTo>
                  <a:lnTo>
                    <a:pt x="3451161" y="1965284"/>
                  </a:lnTo>
                  <a:lnTo>
                    <a:pt x="3496217" y="1973818"/>
                  </a:lnTo>
                  <a:lnTo>
                    <a:pt x="3541246" y="1982195"/>
                  </a:lnTo>
                  <a:lnTo>
                    <a:pt x="3586262" y="1990490"/>
                  </a:lnTo>
                  <a:lnTo>
                    <a:pt x="3631282" y="1998782"/>
                  </a:lnTo>
                  <a:lnTo>
                    <a:pt x="3676322" y="2007146"/>
                  </a:lnTo>
                  <a:lnTo>
                    <a:pt x="3721396" y="2015661"/>
                  </a:lnTo>
                  <a:lnTo>
                    <a:pt x="3773607" y="2025140"/>
                  </a:lnTo>
                  <a:lnTo>
                    <a:pt x="3825623" y="2033614"/>
                  </a:lnTo>
                  <a:lnTo>
                    <a:pt x="3877450" y="2041125"/>
                  </a:lnTo>
                  <a:lnTo>
                    <a:pt x="3929098" y="2047716"/>
                  </a:lnTo>
                  <a:lnTo>
                    <a:pt x="3980575" y="2053428"/>
                  </a:lnTo>
                  <a:lnTo>
                    <a:pt x="4031888" y="2058303"/>
                  </a:lnTo>
                  <a:lnTo>
                    <a:pt x="4083046" y="2062383"/>
                  </a:lnTo>
                  <a:lnTo>
                    <a:pt x="4134057" y="2065709"/>
                  </a:lnTo>
                  <a:lnTo>
                    <a:pt x="4184929" y="2068324"/>
                  </a:lnTo>
                  <a:lnTo>
                    <a:pt x="4235671" y="2070270"/>
                  </a:lnTo>
                  <a:lnTo>
                    <a:pt x="4286290" y="2071588"/>
                  </a:lnTo>
                  <a:lnTo>
                    <a:pt x="4336795" y="2072320"/>
                  </a:lnTo>
                  <a:lnTo>
                    <a:pt x="4387193" y="2072507"/>
                  </a:lnTo>
                  <a:lnTo>
                    <a:pt x="4437494" y="2072193"/>
                  </a:lnTo>
                  <a:lnTo>
                    <a:pt x="4487705" y="2071418"/>
                  </a:lnTo>
                  <a:lnTo>
                    <a:pt x="4537834" y="2070225"/>
                  </a:lnTo>
                  <a:lnTo>
                    <a:pt x="4587890" y="2068655"/>
                  </a:lnTo>
                  <a:lnTo>
                    <a:pt x="4637880" y="2066751"/>
                  </a:lnTo>
                  <a:lnTo>
                    <a:pt x="4687813" y="2064553"/>
                  </a:lnTo>
                  <a:lnTo>
                    <a:pt x="4737698" y="2062104"/>
                  </a:lnTo>
                  <a:lnTo>
                    <a:pt x="4787541" y="2059447"/>
                  </a:lnTo>
                  <a:lnTo>
                    <a:pt x="4837352" y="2056621"/>
                  </a:lnTo>
                  <a:lnTo>
                    <a:pt x="4887138" y="2053670"/>
                  </a:lnTo>
                  <a:lnTo>
                    <a:pt x="4936908" y="2050636"/>
                  </a:lnTo>
                  <a:lnTo>
                    <a:pt x="4986670" y="2047559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23144" y="4427651"/>
              <a:ext cx="0" cy="2037080"/>
            </a:xfrm>
            <a:custGeom>
              <a:avLst/>
              <a:gdLst/>
              <a:ahLst/>
              <a:cxnLst/>
              <a:rect l="l" t="t" r="r" b="b"/>
              <a:pathLst>
                <a:path w="0" h="2037079">
                  <a:moveTo>
                    <a:pt x="0" y="0"/>
                  </a:moveTo>
                  <a:lnTo>
                    <a:pt x="1" y="2036943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06586" y="6039292"/>
              <a:ext cx="0" cy="595630"/>
            </a:xfrm>
            <a:custGeom>
              <a:avLst/>
              <a:gdLst/>
              <a:ahLst/>
              <a:cxnLst/>
              <a:rect l="l" t="t" r="r" b="b"/>
              <a:pathLst>
                <a:path w="0" h="595629">
                  <a:moveTo>
                    <a:pt x="0" y="0"/>
                  </a:moveTo>
                  <a:lnTo>
                    <a:pt x="1" y="595423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169142" y="6470396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2030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52585" y="6494779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2060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464" y="1271523"/>
            <a:ext cx="9245600" cy="311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25" b="0">
                <a:latin typeface="等线 Light"/>
                <a:cs typeface="等线 Light"/>
              </a:rPr>
              <a:t>2030</a:t>
            </a:r>
            <a:r>
              <a:rPr dirty="0" sz="2800" b="0">
                <a:latin typeface="等线 Light"/>
                <a:cs typeface="等线 Light"/>
              </a:rPr>
              <a:t>年实现</a:t>
            </a:r>
            <a:r>
              <a:rPr dirty="0" sz="2800" b="1">
                <a:solidFill>
                  <a:srgbClr val="4472C4"/>
                </a:solidFill>
                <a:latin typeface="等线"/>
                <a:cs typeface="等线"/>
              </a:rPr>
              <a:t>碳达峰</a:t>
            </a:r>
            <a:r>
              <a:rPr dirty="0" sz="2800" b="0">
                <a:latin typeface="等线 Light"/>
                <a:cs typeface="等线 Light"/>
              </a:rPr>
              <a:t>：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05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碳排放</a:t>
            </a: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零增量</a:t>
            </a:r>
            <a:r>
              <a:rPr dirty="0" sz="2400" b="0">
                <a:latin typeface="等线 Light"/>
                <a:cs typeface="等线 Light"/>
              </a:rPr>
              <a:t>，大气中温室气体总含量还在增加</a:t>
            </a:r>
            <a:endParaRPr sz="24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2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25" b="0">
                <a:latin typeface="等线 Light"/>
                <a:cs typeface="等线 Light"/>
              </a:rPr>
              <a:t>2060</a:t>
            </a:r>
            <a:r>
              <a:rPr dirty="0" sz="2800" b="0">
                <a:latin typeface="等线 Light"/>
                <a:cs typeface="等线 Light"/>
              </a:rPr>
              <a:t>年实现</a:t>
            </a:r>
            <a:r>
              <a:rPr dirty="0" sz="2800" b="1">
                <a:solidFill>
                  <a:srgbClr val="4472C4"/>
                </a:solidFill>
                <a:latin typeface="等线"/>
                <a:cs typeface="等线"/>
              </a:rPr>
              <a:t>碳中和</a:t>
            </a:r>
            <a:r>
              <a:rPr dirty="0" sz="2800" b="0">
                <a:latin typeface="等线 Light"/>
                <a:cs typeface="等线 Light"/>
              </a:rPr>
              <a:t>：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03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零排放</a:t>
            </a:r>
            <a:r>
              <a:rPr dirty="0" sz="2400" b="0">
                <a:latin typeface="等线 Light"/>
                <a:cs typeface="等线 Light"/>
              </a:rPr>
              <a:t>（排多少要中和多少），大气中温室气体</a:t>
            </a: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总含量不再增加</a:t>
            </a:r>
            <a:endParaRPr sz="24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等线"/>
              <a:cs typeface="等线"/>
            </a:endParaRPr>
          </a:p>
          <a:p>
            <a:pPr algn="ctr" marR="1365250">
              <a:lnSpc>
                <a:spcPct val="100000"/>
              </a:lnSpc>
            </a:pPr>
            <a:r>
              <a:rPr dirty="0" sz="1800" b="0">
                <a:latin typeface="等线 Light"/>
                <a:cs typeface="等线 Light"/>
              </a:rPr>
              <a:t>碳达峰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81287" y="5680964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碳中和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4831" y="3912780"/>
            <a:ext cx="76200" cy="2537460"/>
          </a:xfrm>
          <a:custGeom>
            <a:avLst/>
            <a:gdLst/>
            <a:ahLst/>
            <a:cxnLst/>
            <a:rect l="l" t="t" r="r" b="b"/>
            <a:pathLst>
              <a:path w="76200" h="2537460">
                <a:moveTo>
                  <a:pt x="41275" y="63500"/>
                </a:moveTo>
                <a:lnTo>
                  <a:pt x="34925" y="63500"/>
                </a:lnTo>
                <a:lnTo>
                  <a:pt x="34923" y="2537268"/>
                </a:lnTo>
                <a:lnTo>
                  <a:pt x="41273" y="2537268"/>
                </a:lnTo>
                <a:lnTo>
                  <a:pt x="41275" y="63500"/>
                </a:lnTo>
                <a:close/>
              </a:path>
              <a:path w="76200" h="2537460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537460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54379" y="6455155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2020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8407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气候变暖对环境和人类生存的影响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484884"/>
            <a:ext cx="2032000" cy="351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冰川融化</a:t>
            </a:r>
            <a:endParaRPr sz="28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海平面上升</a:t>
            </a:r>
            <a:endParaRPr sz="28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273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极端天气</a:t>
            </a:r>
            <a:endParaRPr sz="28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病虫害增加</a:t>
            </a:r>
            <a:endParaRPr sz="28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物种灭绝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2666" y="1181098"/>
            <a:ext cx="2192785" cy="21445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078" y="1282363"/>
            <a:ext cx="3060969" cy="1848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2666" y="3419821"/>
            <a:ext cx="2793333" cy="184882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169262" y="3438982"/>
            <a:ext cx="5935345" cy="3353435"/>
            <a:chOff x="6169262" y="3438982"/>
            <a:chExt cx="5935345" cy="33534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1036" y="3438982"/>
              <a:ext cx="2709207" cy="18296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9262" y="5306353"/>
              <a:ext cx="2639691" cy="14857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2216" y="5374119"/>
              <a:ext cx="3222115" cy="13425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35280" y="3438980"/>
            <a:ext cx="2841094" cy="18296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07673" y="1470027"/>
            <a:ext cx="3396658" cy="147559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84308" y="5319484"/>
            <a:ext cx="2811691" cy="14720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054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辩证的认识全球变暖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02193" y="1046526"/>
            <a:ext cx="10769600" cy="5356225"/>
          </a:xfrm>
          <a:prstGeom prst="rect">
            <a:avLst/>
          </a:prstGeom>
        </p:spPr>
        <p:txBody>
          <a:bodyPr wrap="square" lIns="0" tIns="22034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73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b="0">
                <a:latin typeface="等线 Light"/>
                <a:cs typeface="等线 Light"/>
              </a:rPr>
              <a:t>关于升温</a:t>
            </a:r>
            <a:endParaRPr sz="26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200" b="0">
                <a:latin typeface="等线 Light"/>
                <a:cs typeface="等线 Light"/>
              </a:rPr>
              <a:t>在地球历史上</a:t>
            </a: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温升还不算高，但上升速率较大</a:t>
            </a:r>
            <a:endParaRPr sz="2200">
              <a:latin typeface="等线"/>
              <a:cs typeface="等线"/>
            </a:endParaRPr>
          </a:p>
          <a:p>
            <a:pPr lvl="1" marL="698500" indent="-228600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200" b="0">
                <a:latin typeface="等线 Light"/>
                <a:cs typeface="等线 Light"/>
              </a:rPr>
              <a:t>但是首次因为</a:t>
            </a: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某种动物</a:t>
            </a:r>
            <a:r>
              <a:rPr dirty="0" sz="2200" b="0">
                <a:latin typeface="等线 Light"/>
                <a:cs typeface="等线 Light"/>
              </a:rPr>
              <a:t>的行为短时间内导致大规模碳排放，重新平衡需要很长时间</a:t>
            </a:r>
            <a:endParaRPr sz="2200">
              <a:latin typeface="等线 Light"/>
              <a:cs typeface="等线 Light"/>
            </a:endParaRPr>
          </a:p>
          <a:p>
            <a:pPr marL="698500">
              <a:lnSpc>
                <a:spcPct val="100000"/>
              </a:lnSpc>
              <a:spcBef>
                <a:spcPts val="770"/>
              </a:spcBef>
            </a:pPr>
            <a:r>
              <a:rPr dirty="0" sz="2200" b="0">
                <a:latin typeface="等线 Light"/>
                <a:cs typeface="等线 Light"/>
              </a:rPr>
              <a:t>（碳循环周期长）</a:t>
            </a:r>
            <a:endParaRPr sz="22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18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b="0">
                <a:latin typeface="等线 Light"/>
                <a:cs typeface="等线 Light"/>
              </a:rPr>
              <a:t>关于气候变化</a:t>
            </a:r>
            <a:endParaRPr sz="26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200" b="0">
                <a:latin typeface="等线 Light"/>
                <a:cs typeface="等线 Light"/>
              </a:rPr>
              <a:t>不同地区影响不同：</a:t>
            </a: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沿海被淹</a:t>
            </a:r>
            <a:r>
              <a:rPr dirty="0" sz="2200" b="0">
                <a:latin typeface="等线 Light"/>
                <a:cs typeface="等线 Light"/>
              </a:rPr>
              <a:t>，</a:t>
            </a: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内陆变湿润多雨</a:t>
            </a:r>
            <a:endParaRPr sz="2200">
              <a:latin typeface="等线"/>
              <a:cs typeface="等线"/>
            </a:endParaRPr>
          </a:p>
          <a:p>
            <a:pPr lvl="1" marL="698500" indent="-228600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极端天气增加</a:t>
            </a:r>
            <a:r>
              <a:rPr dirty="0" sz="2200" b="0">
                <a:latin typeface="等线 Light"/>
                <a:cs typeface="等线 Light"/>
              </a:rPr>
              <a:t>：有时干旱、有时洪水，有时酷热、有时极寒</a:t>
            </a:r>
            <a:endParaRPr sz="22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18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b="0">
                <a:latin typeface="等线 Light"/>
                <a:cs typeface="等线 Light"/>
              </a:rPr>
              <a:t>态度与应对</a:t>
            </a:r>
            <a:endParaRPr sz="26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200" b="0">
                <a:latin typeface="等线 Light"/>
                <a:cs typeface="等线 Light"/>
              </a:rPr>
              <a:t>承担</a:t>
            </a: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应有责任</a:t>
            </a:r>
            <a:r>
              <a:rPr dirty="0" sz="2200" b="0">
                <a:latin typeface="等线 Light"/>
                <a:cs typeface="等线 Light"/>
              </a:rPr>
              <a:t>、</a:t>
            </a: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积极应对</a:t>
            </a:r>
            <a:endParaRPr sz="2200">
              <a:latin typeface="等线"/>
              <a:cs typeface="等线"/>
            </a:endParaRPr>
          </a:p>
          <a:p>
            <a:pPr lvl="1" marL="698500" indent="-228600">
              <a:lnSpc>
                <a:spcPct val="100000"/>
              </a:lnSpc>
              <a:spcBef>
                <a:spcPts val="127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碳达峰</a:t>
            </a:r>
            <a:r>
              <a:rPr dirty="0" sz="2200" b="0">
                <a:latin typeface="等线 Light"/>
                <a:cs typeface="等线 Light"/>
              </a:rPr>
              <a:t>和</a:t>
            </a: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碳中和</a:t>
            </a:r>
            <a:r>
              <a:rPr dirty="0" sz="2200" b="0">
                <a:latin typeface="等线 Light"/>
                <a:cs typeface="等线 Light"/>
              </a:rPr>
              <a:t>目标</a:t>
            </a:r>
            <a:endParaRPr sz="22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8407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气候变暖对环境和人类生存的影响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80772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165" b="0">
                <a:latin typeface="等线 Light"/>
                <a:cs typeface="等线 Light"/>
              </a:rPr>
              <a:t>以“地质年代”的时间尺度来看，也许没有那么糟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254" y="2026389"/>
            <a:ext cx="6876609" cy="47557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3853" y="1945204"/>
            <a:ext cx="4353272" cy="48369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613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中国历史上的气候变化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113028"/>
            <a:ext cx="7112000" cy="168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气候变迁对中国历史的影响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05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270" b="0">
                <a:latin typeface="等线 Light"/>
                <a:cs typeface="等线 Light"/>
              </a:rPr>
              <a:t>夏商汉唐等</a:t>
            </a:r>
            <a:r>
              <a:rPr dirty="0" sz="2400" spc="90" b="0">
                <a:latin typeface="等线 Light"/>
                <a:cs typeface="等线 Light"/>
              </a:rPr>
              <a:t>“</a:t>
            </a:r>
            <a:r>
              <a:rPr dirty="0" sz="2400" spc="270" b="0">
                <a:latin typeface="等线 Light"/>
                <a:cs typeface="等线 Light"/>
              </a:rPr>
              <a:t>盛世</a:t>
            </a:r>
            <a:r>
              <a:rPr dirty="0" sz="2400" spc="90" b="0">
                <a:latin typeface="等线 Light"/>
                <a:cs typeface="等线 Light"/>
              </a:rPr>
              <a:t>”</a:t>
            </a:r>
            <a:r>
              <a:rPr dirty="0" sz="2400" spc="270" b="0">
                <a:latin typeface="等线 Light"/>
                <a:cs typeface="等线 Light"/>
              </a:rPr>
              <a:t>都是高温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9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而低温对应朝代变迁、少数民族入侵中原等事件</a:t>
            </a:r>
            <a:endParaRPr sz="2400">
              <a:latin typeface="等线 Light"/>
              <a:cs typeface="等线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180" y="2972319"/>
            <a:ext cx="12120880" cy="3286125"/>
            <a:chOff x="71180" y="2972319"/>
            <a:chExt cx="12120880" cy="32861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80" y="3189193"/>
              <a:ext cx="6024817" cy="2852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2972319"/>
              <a:ext cx="6096000" cy="32861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37055" y="6217411"/>
            <a:ext cx="3454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中国历史年平均温度与朝代对照表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0998" y="6278371"/>
            <a:ext cx="4826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中国历史气温变化与农牧生产和旱涝灾害对照表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10591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碳减排——</a:t>
            </a:r>
            <a:r>
              <a:rPr dirty="0" sz="3600"/>
              <a:t>全球协作、共担责任，漫长的缔约过程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24872" y="1523419"/>
            <a:ext cx="1501140" cy="1905635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ts val="2125"/>
              </a:lnSpc>
            </a:pPr>
            <a:r>
              <a:rPr dirty="0" sz="1800" spc="20" b="0">
                <a:latin typeface="等线 Light"/>
                <a:cs typeface="等线 Light"/>
              </a:rPr>
              <a:t>1985</a:t>
            </a:r>
            <a:r>
              <a:rPr dirty="0" sz="1800" b="0">
                <a:latin typeface="等线 Light"/>
                <a:cs typeface="等线 Light"/>
              </a:rPr>
              <a:t>年</a:t>
            </a:r>
            <a:endParaRPr sz="1800">
              <a:latin typeface="等线 Light"/>
              <a:cs typeface="等线 Light"/>
            </a:endParaRPr>
          </a:p>
          <a:p>
            <a:pPr algn="ctr">
              <a:lnSpc>
                <a:spcPts val="2125"/>
              </a:lnSpc>
            </a:pP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保护臭氧层</a:t>
            </a:r>
            <a:endParaRPr sz="1800">
              <a:latin typeface="等线 Light"/>
              <a:cs typeface="等线 Light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维也纳公约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42136" y="1523418"/>
            <a:ext cx="1501140" cy="1905635"/>
          </a:xfrm>
          <a:custGeom>
            <a:avLst/>
            <a:gdLst/>
            <a:ahLst/>
            <a:cxnLst/>
            <a:rect l="l" t="t" r="r" b="b"/>
            <a:pathLst>
              <a:path w="1501139" h="1905635">
                <a:moveTo>
                  <a:pt x="0" y="0"/>
                </a:moveTo>
                <a:lnTo>
                  <a:pt x="1500733" y="0"/>
                </a:lnTo>
                <a:lnTo>
                  <a:pt x="1500733" y="1905581"/>
                </a:lnTo>
                <a:lnTo>
                  <a:pt x="0" y="190558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08301" y="1642364"/>
            <a:ext cx="1168400" cy="1391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1989</a:t>
            </a:r>
            <a:r>
              <a:rPr dirty="0" sz="1800" b="0">
                <a:latin typeface="等线 Light"/>
                <a:cs typeface="等线 Light"/>
              </a:rPr>
              <a:t>年</a:t>
            </a:r>
            <a:endParaRPr sz="1800">
              <a:latin typeface="等线 Light"/>
              <a:cs typeface="等线 Light"/>
            </a:endParaRPr>
          </a:p>
          <a:p>
            <a:pPr algn="ctr">
              <a:lnSpc>
                <a:spcPts val="2125"/>
              </a:lnSpc>
            </a:pPr>
            <a:r>
              <a:rPr dirty="0" sz="1800" b="0">
                <a:latin typeface="等线 Light"/>
                <a:cs typeface="等线 Light"/>
              </a:rPr>
              <a:t>关于耗损</a:t>
            </a:r>
            <a:endParaRPr sz="1800">
              <a:latin typeface="等线 Light"/>
              <a:cs typeface="等线 Light"/>
            </a:endParaRPr>
          </a:p>
          <a:p>
            <a:pPr algn="ctr" marL="12700" marR="5080">
              <a:lnSpc>
                <a:spcPct val="99400"/>
              </a:lnSpc>
              <a:spcBef>
                <a:spcPts val="60"/>
              </a:spcBef>
            </a:pPr>
            <a:r>
              <a:rPr dirty="0" sz="1800" b="0">
                <a:latin typeface="等线 Light"/>
                <a:cs typeface="等线 Light"/>
              </a:rPr>
              <a:t>臭氧层物质 的</a:t>
            </a: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蒙特利尔 议定书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8262" y="1523418"/>
            <a:ext cx="1501140" cy="1905635"/>
          </a:xfrm>
          <a:custGeom>
            <a:avLst/>
            <a:gdLst/>
            <a:ahLst/>
            <a:cxnLst/>
            <a:rect l="l" t="t" r="r" b="b"/>
            <a:pathLst>
              <a:path w="1501139" h="1905635">
                <a:moveTo>
                  <a:pt x="0" y="0"/>
                </a:moveTo>
                <a:lnTo>
                  <a:pt x="1500733" y="0"/>
                </a:lnTo>
                <a:lnTo>
                  <a:pt x="1500733" y="1905581"/>
                </a:lnTo>
                <a:lnTo>
                  <a:pt x="0" y="190558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88727" y="1642364"/>
            <a:ext cx="93980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>
              <a:lnSpc>
                <a:spcPts val="2125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1992</a:t>
            </a:r>
            <a:r>
              <a:rPr dirty="0" sz="1800" spc="20" b="0">
                <a:latin typeface="等线 Light"/>
                <a:cs typeface="等线 Light"/>
              </a:rPr>
              <a:t>年</a:t>
            </a:r>
            <a:endParaRPr sz="1800">
              <a:latin typeface="等线 Light"/>
              <a:cs typeface="等线 Light"/>
            </a:endParaRPr>
          </a:p>
          <a:p>
            <a:pPr marL="127000">
              <a:lnSpc>
                <a:spcPts val="2125"/>
              </a:lnSpc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联合国</a:t>
            </a:r>
            <a:endParaRPr sz="1800">
              <a:latin typeface="等线"/>
              <a:cs typeface="等线"/>
            </a:endParaRPr>
          </a:p>
          <a:p>
            <a:pPr marL="12700" marR="5080">
              <a:lnSpc>
                <a:spcPct val="102200"/>
              </a:lnSpc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气候变化 框架公约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25526" y="1523418"/>
            <a:ext cx="1501140" cy="1905635"/>
          </a:xfrm>
          <a:custGeom>
            <a:avLst/>
            <a:gdLst/>
            <a:ahLst/>
            <a:cxnLst/>
            <a:rect l="l" t="t" r="r" b="b"/>
            <a:pathLst>
              <a:path w="1501140" h="1905635">
                <a:moveTo>
                  <a:pt x="0" y="0"/>
                </a:moveTo>
                <a:lnTo>
                  <a:pt x="1500733" y="0"/>
                </a:lnTo>
                <a:lnTo>
                  <a:pt x="1500733" y="1905581"/>
                </a:lnTo>
                <a:lnTo>
                  <a:pt x="0" y="190558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907592" y="1642364"/>
            <a:ext cx="736600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1997</a:t>
            </a:r>
            <a:r>
              <a:rPr dirty="0" sz="1800" b="0">
                <a:latin typeface="等线 Light"/>
                <a:cs typeface="等线 Light"/>
              </a:rPr>
              <a:t>年</a:t>
            </a:r>
            <a:endParaRPr sz="1800">
              <a:latin typeface="等线 Light"/>
              <a:cs typeface="等线 Light"/>
            </a:endParaRPr>
          </a:p>
          <a:p>
            <a:pPr algn="ctr">
              <a:lnSpc>
                <a:spcPts val="2125"/>
              </a:lnSpc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京都</a:t>
            </a:r>
            <a:endParaRPr sz="1800">
              <a:latin typeface="等线"/>
              <a:cs typeface="等线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议定书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66394" y="1523418"/>
            <a:ext cx="1501140" cy="1905635"/>
          </a:xfrm>
          <a:custGeom>
            <a:avLst/>
            <a:gdLst/>
            <a:ahLst/>
            <a:cxnLst/>
            <a:rect l="l" t="t" r="r" b="b"/>
            <a:pathLst>
              <a:path w="1501140" h="1905635">
                <a:moveTo>
                  <a:pt x="0" y="0"/>
                </a:moveTo>
                <a:lnTo>
                  <a:pt x="1500733" y="0"/>
                </a:lnTo>
                <a:lnTo>
                  <a:pt x="1500733" y="1905581"/>
                </a:lnTo>
                <a:lnTo>
                  <a:pt x="0" y="190558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546860" y="1642364"/>
            <a:ext cx="939800" cy="56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>
              <a:lnSpc>
                <a:spcPts val="2125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2016</a:t>
            </a:r>
            <a:r>
              <a:rPr dirty="0" sz="1800" b="0">
                <a:latin typeface="等线 Light"/>
                <a:cs typeface="等线 Light"/>
              </a:rPr>
              <a:t>年</a:t>
            </a:r>
            <a:endParaRPr sz="1800">
              <a:latin typeface="等线 Light"/>
              <a:cs typeface="等线 Light"/>
            </a:endParaRPr>
          </a:p>
          <a:p>
            <a:pPr marL="12700">
              <a:lnSpc>
                <a:spcPts val="2125"/>
              </a:lnSpc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巴黎协定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45134" y="3715004"/>
            <a:ext cx="1485900" cy="27628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73355">
              <a:lnSpc>
                <a:spcPct val="99800"/>
              </a:lnSpc>
              <a:spcBef>
                <a:spcPts val="105"/>
              </a:spcBef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共担责任： 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长期目标是将 全球平均气温 较前工业化时 期上升幅度控 制在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2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摄氏度 以内，并努力 将温度上升幅 度限制在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1.5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摄 氏度以内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4266" y="3715004"/>
            <a:ext cx="1461135" cy="1391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 indent="287655">
              <a:lnSpc>
                <a:spcPct val="99400"/>
              </a:lnSpc>
              <a:spcBef>
                <a:spcPts val="110"/>
              </a:spcBef>
            </a:pPr>
            <a:r>
              <a:rPr dirty="0" sz="1800" b="1">
                <a:solidFill>
                  <a:srgbClr val="0070C0"/>
                </a:solidFill>
                <a:latin typeface="等线"/>
                <a:cs typeface="等线"/>
              </a:rPr>
              <a:t>减 太 少 ： 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到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2050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年之前 仅可以把气温 的升幅减少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0.02</a:t>
            </a:r>
            <a:r>
              <a:rPr dirty="0" sz="1800" spc="-5">
                <a:solidFill>
                  <a:srgbClr val="333333"/>
                </a:solidFill>
                <a:latin typeface="Cambria Math"/>
                <a:cs typeface="Cambria Math"/>
              </a:rPr>
              <a:t>℃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~0.2</a:t>
            </a:r>
            <a:r>
              <a:rPr dirty="0" sz="1800">
                <a:solidFill>
                  <a:srgbClr val="333333"/>
                </a:solidFill>
                <a:latin typeface="Arial"/>
                <a:cs typeface="Arial"/>
              </a:rPr>
              <a:t>8</a:t>
            </a:r>
            <a:r>
              <a:rPr dirty="0" sz="1800">
                <a:solidFill>
                  <a:srgbClr val="333333"/>
                </a:solidFill>
                <a:latin typeface="Cambria Math"/>
                <a:cs typeface="Cambria Math"/>
              </a:rPr>
              <a:t>℃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95961" y="1523418"/>
            <a:ext cx="1501140" cy="1905635"/>
          </a:xfrm>
          <a:custGeom>
            <a:avLst/>
            <a:gdLst/>
            <a:ahLst/>
            <a:cxnLst/>
            <a:rect l="l" t="t" r="r" b="b"/>
            <a:pathLst>
              <a:path w="1501140" h="1905635">
                <a:moveTo>
                  <a:pt x="0" y="0"/>
                </a:moveTo>
                <a:lnTo>
                  <a:pt x="1500733" y="0"/>
                </a:lnTo>
                <a:lnTo>
                  <a:pt x="1500733" y="1905581"/>
                </a:lnTo>
                <a:lnTo>
                  <a:pt x="0" y="190558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676426" y="1642364"/>
            <a:ext cx="93980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2009</a:t>
            </a:r>
            <a:r>
              <a:rPr dirty="0" sz="1800" b="0">
                <a:latin typeface="等线 Light"/>
                <a:cs typeface="等线 Light"/>
              </a:rPr>
              <a:t>年</a:t>
            </a:r>
            <a:endParaRPr sz="1800">
              <a:latin typeface="等线 Light"/>
              <a:cs typeface="等线 Light"/>
            </a:endParaRPr>
          </a:p>
          <a:p>
            <a:pPr algn="ctr">
              <a:lnSpc>
                <a:spcPts val="2125"/>
              </a:lnSpc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哥本哈根</a:t>
            </a:r>
            <a:endParaRPr sz="1800">
              <a:latin typeface="等线"/>
              <a:cs typeface="等线"/>
            </a:endParaRPr>
          </a:p>
          <a:p>
            <a:pPr algn="ctr" marL="12700" marR="5080">
              <a:lnSpc>
                <a:spcPct val="102200"/>
              </a:lnSpc>
            </a:pPr>
            <a:r>
              <a:rPr dirty="0" sz="1800" b="1">
                <a:solidFill>
                  <a:srgbClr val="4472C4"/>
                </a:solidFill>
                <a:latin typeface="等线"/>
                <a:cs typeface="等线"/>
              </a:rPr>
              <a:t>全球气候 大会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88413" y="3715004"/>
            <a:ext cx="1447800" cy="3042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87655">
              <a:lnSpc>
                <a:spcPct val="100099"/>
              </a:lnSpc>
              <a:spcBef>
                <a:spcPts val="95"/>
              </a:spcBef>
            </a:pPr>
            <a:r>
              <a:rPr dirty="0" sz="1800" b="1">
                <a:solidFill>
                  <a:srgbClr val="0070C0"/>
                </a:solidFill>
                <a:latin typeface="等线"/>
                <a:cs typeface="等线"/>
              </a:rPr>
              <a:t>谁 来 减 ： 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要防止全球平 均气温再上升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2</a:t>
            </a:r>
            <a:r>
              <a:rPr dirty="0" sz="1800" spc="-5">
                <a:solidFill>
                  <a:srgbClr val="333333"/>
                </a:solidFill>
                <a:latin typeface="Cambria Math"/>
                <a:cs typeface="Cambria Math"/>
              </a:rPr>
              <a:t>℃</a:t>
            </a:r>
            <a:r>
              <a:rPr dirty="0" sz="1800" spc="-5" b="0">
                <a:solidFill>
                  <a:srgbClr val="333333"/>
                </a:solidFill>
                <a:latin typeface="等线 Light"/>
                <a:cs typeface="等线 Light"/>
              </a:rPr>
              <a:t>，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到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2050 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年，全球的温 室气体减排量 需达到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1990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年 水 平 的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80% 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焦点：</a:t>
            </a:r>
            <a:endParaRPr sz="1800">
              <a:latin typeface="等线 Light"/>
              <a:cs typeface="等线 Light"/>
            </a:endParaRPr>
          </a:p>
          <a:p>
            <a:pPr marL="12700">
              <a:lnSpc>
                <a:spcPts val="2090"/>
              </a:lnSpc>
            </a:pP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减多少？</a:t>
            </a:r>
            <a:endParaRPr sz="1800">
              <a:latin typeface="等线 Light"/>
              <a:cs typeface="等线 Ligh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谁来减？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512" y="3754628"/>
            <a:ext cx="1752600" cy="1125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216535">
              <a:lnSpc>
                <a:spcPct val="100400"/>
              </a:lnSpc>
              <a:spcBef>
                <a:spcPts val="90"/>
              </a:spcBef>
            </a:pPr>
            <a:r>
              <a:rPr dirty="0" sz="1800" b="1">
                <a:solidFill>
                  <a:srgbClr val="0070C0"/>
                </a:solidFill>
                <a:latin typeface="等线"/>
                <a:cs typeface="等线"/>
              </a:rPr>
              <a:t>保护臭氧层： 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为今后采取国际 性措施控制</a:t>
            </a:r>
            <a:r>
              <a:rPr dirty="0" u="sng" sz="18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CFC</a:t>
            </a:r>
            <a:r>
              <a:rPr dirty="0" u="sng" sz="1800">
                <a:solidFill>
                  <a:srgbClr val="136EC2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做好了准备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87090" y="3754628"/>
            <a:ext cx="1757045" cy="2766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0495">
              <a:lnSpc>
                <a:spcPct val="99900"/>
              </a:lnSpc>
              <a:spcBef>
                <a:spcPts val="100"/>
              </a:spcBef>
            </a:pPr>
            <a:r>
              <a:rPr dirty="0" sz="1800" b="1">
                <a:solidFill>
                  <a:srgbClr val="0070C0"/>
                </a:solidFill>
                <a:latin typeface="等线"/>
                <a:cs typeface="等线"/>
              </a:rPr>
              <a:t>禁用氯氟烃： 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对</a:t>
            </a:r>
            <a:r>
              <a:rPr dirty="0" sz="1800" spc="-25">
                <a:solidFill>
                  <a:srgbClr val="333333"/>
                </a:solidFill>
                <a:latin typeface="Arial"/>
                <a:cs typeface="Arial"/>
              </a:rPr>
              <a:t>CFC-11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、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CFC-12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、 </a:t>
            </a:r>
            <a:r>
              <a:rPr dirty="0" sz="1800">
                <a:solidFill>
                  <a:srgbClr val="333333"/>
                </a:solidFill>
                <a:latin typeface="Arial"/>
                <a:cs typeface="Arial"/>
              </a:rPr>
              <a:t>CFC-  </a:t>
            </a:r>
            <a:r>
              <a:rPr dirty="0" sz="1800" spc="-135">
                <a:solidFill>
                  <a:srgbClr val="333333"/>
                </a:solidFill>
                <a:latin typeface="Arial"/>
                <a:cs typeface="Arial"/>
              </a:rPr>
              <a:t>1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13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、</a:t>
            </a:r>
            <a:r>
              <a:rPr dirty="0" sz="1800">
                <a:solidFill>
                  <a:srgbClr val="333333"/>
                </a:solidFill>
                <a:latin typeface="Arial"/>
                <a:cs typeface="Arial"/>
              </a:rPr>
              <a:t>CFC-</a:t>
            </a:r>
            <a:r>
              <a:rPr dirty="0" sz="1800" spc="-135">
                <a:solidFill>
                  <a:srgbClr val="333333"/>
                </a:solidFill>
                <a:latin typeface="Arial"/>
                <a:cs typeface="Arial"/>
              </a:rPr>
              <a:t>1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14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、  </a:t>
            </a:r>
            <a:r>
              <a:rPr dirty="0" sz="1800" spc="-25">
                <a:solidFill>
                  <a:srgbClr val="333333"/>
                </a:solidFill>
                <a:latin typeface="Arial"/>
                <a:cs typeface="Arial"/>
              </a:rPr>
              <a:t>CFC-115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等五项 氟氯碳化物及三 项哈龙的生产做 了严格的管制规 定，影响空调和 灭火器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7002" y="3708907"/>
            <a:ext cx="1397000" cy="1394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87655">
              <a:lnSpc>
                <a:spcPct val="99700"/>
              </a:lnSpc>
              <a:spcBef>
                <a:spcPts val="105"/>
              </a:spcBef>
            </a:pPr>
            <a:r>
              <a:rPr dirty="0" sz="1800" b="1">
                <a:solidFill>
                  <a:srgbClr val="0070C0"/>
                </a:solidFill>
                <a:latin typeface="等线"/>
                <a:cs typeface="等线"/>
              </a:rPr>
              <a:t>碳减排： 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终极目标是将 大气温室气体 浓度维持在一 个稳定的水平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03304" y="2267780"/>
            <a:ext cx="372745" cy="389255"/>
          </a:xfrm>
          <a:custGeom>
            <a:avLst/>
            <a:gdLst/>
            <a:ahLst/>
            <a:cxnLst/>
            <a:rect l="l" t="t" r="r" b="b"/>
            <a:pathLst>
              <a:path w="372744" h="389255">
                <a:moveTo>
                  <a:pt x="0" y="97286"/>
                </a:moveTo>
                <a:lnTo>
                  <a:pt x="186259" y="97286"/>
                </a:lnTo>
                <a:lnTo>
                  <a:pt x="186259" y="0"/>
                </a:lnTo>
                <a:lnTo>
                  <a:pt x="372519" y="194572"/>
                </a:lnTo>
                <a:lnTo>
                  <a:pt x="186259" y="389144"/>
                </a:lnTo>
                <a:lnTo>
                  <a:pt x="186259" y="291858"/>
                </a:lnTo>
                <a:lnTo>
                  <a:pt x="0" y="291858"/>
                </a:lnTo>
                <a:lnTo>
                  <a:pt x="0" y="97286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63737" y="2221613"/>
            <a:ext cx="372745" cy="389255"/>
          </a:xfrm>
          <a:custGeom>
            <a:avLst/>
            <a:gdLst/>
            <a:ahLst/>
            <a:cxnLst/>
            <a:rect l="l" t="t" r="r" b="b"/>
            <a:pathLst>
              <a:path w="372745" h="389255">
                <a:moveTo>
                  <a:pt x="0" y="97286"/>
                </a:moveTo>
                <a:lnTo>
                  <a:pt x="186259" y="97286"/>
                </a:lnTo>
                <a:lnTo>
                  <a:pt x="186259" y="0"/>
                </a:lnTo>
                <a:lnTo>
                  <a:pt x="372519" y="194572"/>
                </a:lnTo>
                <a:lnTo>
                  <a:pt x="186259" y="389144"/>
                </a:lnTo>
                <a:lnTo>
                  <a:pt x="186259" y="291858"/>
                </a:lnTo>
                <a:lnTo>
                  <a:pt x="0" y="291858"/>
                </a:lnTo>
                <a:lnTo>
                  <a:pt x="0" y="97286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6089650" y="2215263"/>
            <a:ext cx="4183379" cy="421005"/>
            <a:chOff x="6089650" y="2215263"/>
            <a:chExt cx="4183379" cy="421005"/>
          </a:xfrm>
        </p:grpSpPr>
        <p:sp>
          <p:nvSpPr>
            <p:cNvPr id="23" name="object 23"/>
            <p:cNvSpPr/>
            <p:nvPr/>
          </p:nvSpPr>
          <p:spPr>
            <a:xfrm>
              <a:off x="6096000" y="2221613"/>
              <a:ext cx="372745" cy="389255"/>
            </a:xfrm>
            <a:custGeom>
              <a:avLst/>
              <a:gdLst/>
              <a:ahLst/>
              <a:cxnLst/>
              <a:rect l="l" t="t" r="r" b="b"/>
              <a:pathLst>
                <a:path w="372745" h="389255">
                  <a:moveTo>
                    <a:pt x="0" y="97286"/>
                  </a:moveTo>
                  <a:lnTo>
                    <a:pt x="186259" y="97286"/>
                  </a:lnTo>
                  <a:lnTo>
                    <a:pt x="186259" y="0"/>
                  </a:lnTo>
                  <a:lnTo>
                    <a:pt x="372519" y="194572"/>
                  </a:lnTo>
                  <a:lnTo>
                    <a:pt x="186259" y="389144"/>
                  </a:lnTo>
                  <a:lnTo>
                    <a:pt x="186259" y="291858"/>
                  </a:lnTo>
                  <a:lnTo>
                    <a:pt x="0" y="291858"/>
                  </a:lnTo>
                  <a:lnTo>
                    <a:pt x="0" y="9728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013341" y="2240681"/>
              <a:ext cx="372745" cy="389255"/>
            </a:xfrm>
            <a:custGeom>
              <a:avLst/>
              <a:gdLst/>
              <a:ahLst/>
              <a:cxnLst/>
              <a:rect l="l" t="t" r="r" b="b"/>
              <a:pathLst>
                <a:path w="372745" h="389255">
                  <a:moveTo>
                    <a:pt x="0" y="97286"/>
                  </a:moveTo>
                  <a:lnTo>
                    <a:pt x="186259" y="97286"/>
                  </a:lnTo>
                  <a:lnTo>
                    <a:pt x="186259" y="0"/>
                  </a:lnTo>
                  <a:lnTo>
                    <a:pt x="372519" y="194572"/>
                  </a:lnTo>
                  <a:lnTo>
                    <a:pt x="186259" y="389144"/>
                  </a:lnTo>
                  <a:lnTo>
                    <a:pt x="186259" y="291858"/>
                  </a:lnTo>
                  <a:lnTo>
                    <a:pt x="0" y="291858"/>
                  </a:lnTo>
                  <a:lnTo>
                    <a:pt x="0" y="9728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893875" y="2221613"/>
              <a:ext cx="372745" cy="389255"/>
            </a:xfrm>
            <a:custGeom>
              <a:avLst/>
              <a:gdLst/>
              <a:ahLst/>
              <a:cxnLst/>
              <a:rect l="l" t="t" r="r" b="b"/>
              <a:pathLst>
                <a:path w="372745" h="389255">
                  <a:moveTo>
                    <a:pt x="0" y="97286"/>
                  </a:moveTo>
                  <a:lnTo>
                    <a:pt x="186259" y="97286"/>
                  </a:lnTo>
                  <a:lnTo>
                    <a:pt x="186259" y="0"/>
                  </a:lnTo>
                  <a:lnTo>
                    <a:pt x="372519" y="194572"/>
                  </a:lnTo>
                  <a:lnTo>
                    <a:pt x="186259" y="389144"/>
                  </a:lnTo>
                  <a:lnTo>
                    <a:pt x="186259" y="291858"/>
                  </a:lnTo>
                  <a:lnTo>
                    <a:pt x="0" y="291858"/>
                  </a:lnTo>
                  <a:lnTo>
                    <a:pt x="0" y="9728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6731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问题的复杂性：大气无国界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116" y="1181098"/>
            <a:ext cx="9909765" cy="55494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10083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问题的复杂性：责任认定——碳排放比例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27836"/>
            <a:ext cx="4860925" cy="915669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b="0">
                <a:latin typeface="等线 Light"/>
                <a:cs typeface="等线 Light"/>
              </a:rPr>
              <a:t>煤、石油、天然气是碳排放主体</a:t>
            </a:r>
            <a:endParaRPr sz="2400">
              <a:latin typeface="等线 Light"/>
              <a:cs typeface="等线 Light"/>
            </a:endParaRPr>
          </a:p>
          <a:p>
            <a:pPr marL="581025">
              <a:lnSpc>
                <a:spcPct val="100000"/>
              </a:lnSpc>
              <a:spcBef>
                <a:spcPts val="625"/>
              </a:spcBef>
            </a:pPr>
            <a:r>
              <a:rPr dirty="0" sz="2400" b="0">
                <a:latin typeface="等线 Light"/>
                <a:cs typeface="等线 Light"/>
              </a:rPr>
              <a:t>（正好也是目前能源结构主体）</a:t>
            </a:r>
            <a:endParaRPr sz="24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12" y="2190436"/>
            <a:ext cx="5454864" cy="384084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2498" y="2149881"/>
            <a:ext cx="5568273" cy="39471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42778" y="1227836"/>
            <a:ext cx="4521200" cy="915669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b="0">
                <a:latin typeface="等线 Light"/>
                <a:cs typeface="等线 Light"/>
              </a:rPr>
              <a:t>中国、美国、印度是碳排放大国</a:t>
            </a:r>
            <a:endParaRPr sz="2400">
              <a:latin typeface="等线 Light"/>
              <a:cs typeface="等线 Light"/>
            </a:endParaRPr>
          </a:p>
          <a:p>
            <a:pPr marL="1189990">
              <a:lnSpc>
                <a:spcPct val="100000"/>
              </a:lnSpc>
              <a:spcBef>
                <a:spcPts val="625"/>
              </a:spcBef>
            </a:pPr>
            <a:r>
              <a:rPr dirty="0" sz="2400" b="0">
                <a:latin typeface="等线 Light"/>
                <a:cs typeface="等线 Light"/>
              </a:rPr>
              <a:t>（正好也是制造大国）</a:t>
            </a:r>
            <a:endParaRPr sz="24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问题的复杂性：</a:t>
            </a:r>
            <a:r>
              <a:rPr dirty="0"/>
              <a:t>以前排放的怎么算——累积碳排放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3798687" y="2061444"/>
            <a:ext cx="3951604" cy="3961129"/>
            <a:chOff x="3798687" y="2061444"/>
            <a:chExt cx="3951604" cy="3961129"/>
          </a:xfrm>
        </p:grpSpPr>
        <p:sp>
          <p:nvSpPr>
            <p:cNvPr id="4" name="object 4"/>
            <p:cNvSpPr/>
            <p:nvPr/>
          </p:nvSpPr>
          <p:spPr>
            <a:xfrm>
              <a:off x="5778982" y="2070971"/>
              <a:ext cx="1971039" cy="3204845"/>
            </a:xfrm>
            <a:custGeom>
              <a:avLst/>
              <a:gdLst/>
              <a:ahLst/>
              <a:cxnLst/>
              <a:rect l="l" t="t" r="r" b="b"/>
              <a:pathLst>
                <a:path w="1971040" h="3204845">
                  <a:moveTo>
                    <a:pt x="0" y="0"/>
                  </a:moveTo>
                  <a:lnTo>
                    <a:pt x="0" y="1970793"/>
                  </a:lnTo>
                  <a:lnTo>
                    <a:pt x="1537103" y="3204220"/>
                  </a:lnTo>
                  <a:lnTo>
                    <a:pt x="1567766" y="3165004"/>
                  </a:lnTo>
                  <a:lnTo>
                    <a:pt x="1597369" y="3125109"/>
                  </a:lnTo>
                  <a:lnTo>
                    <a:pt x="1625907" y="3084555"/>
                  </a:lnTo>
                  <a:lnTo>
                    <a:pt x="1653369" y="3043365"/>
                  </a:lnTo>
                  <a:lnTo>
                    <a:pt x="1679750" y="3001561"/>
                  </a:lnTo>
                  <a:lnTo>
                    <a:pt x="1705041" y="2959164"/>
                  </a:lnTo>
                  <a:lnTo>
                    <a:pt x="1729235" y="2916197"/>
                  </a:lnTo>
                  <a:lnTo>
                    <a:pt x="1752323" y="2872682"/>
                  </a:lnTo>
                  <a:lnTo>
                    <a:pt x="1774299" y="2828639"/>
                  </a:lnTo>
                  <a:lnTo>
                    <a:pt x="1795155" y="2784092"/>
                  </a:lnTo>
                  <a:lnTo>
                    <a:pt x="1814882" y="2739063"/>
                  </a:lnTo>
                  <a:lnTo>
                    <a:pt x="1833473" y="2693572"/>
                  </a:lnTo>
                  <a:lnTo>
                    <a:pt x="1850920" y="2647642"/>
                  </a:lnTo>
                  <a:lnTo>
                    <a:pt x="1867217" y="2601295"/>
                  </a:lnTo>
                  <a:lnTo>
                    <a:pt x="1882354" y="2554553"/>
                  </a:lnTo>
                  <a:lnTo>
                    <a:pt x="1896325" y="2507437"/>
                  </a:lnTo>
                  <a:lnTo>
                    <a:pt x="1909121" y="2459970"/>
                  </a:lnTo>
                  <a:lnTo>
                    <a:pt x="1920735" y="2412174"/>
                  </a:lnTo>
                  <a:lnTo>
                    <a:pt x="1931159" y="2364070"/>
                  </a:lnTo>
                  <a:lnTo>
                    <a:pt x="1940386" y="2315680"/>
                  </a:lnTo>
                  <a:lnTo>
                    <a:pt x="1948407" y="2267026"/>
                  </a:lnTo>
                  <a:lnTo>
                    <a:pt x="1955215" y="2218131"/>
                  </a:lnTo>
                  <a:lnTo>
                    <a:pt x="1960803" y="2169016"/>
                  </a:lnTo>
                  <a:lnTo>
                    <a:pt x="1965163" y="2119702"/>
                  </a:lnTo>
                  <a:lnTo>
                    <a:pt x="1968286" y="2070213"/>
                  </a:lnTo>
                  <a:lnTo>
                    <a:pt x="1970166" y="2020569"/>
                  </a:lnTo>
                  <a:lnTo>
                    <a:pt x="1970794" y="1970793"/>
                  </a:lnTo>
                  <a:lnTo>
                    <a:pt x="1970207" y="1922197"/>
                  </a:lnTo>
                  <a:lnTo>
                    <a:pt x="1968454" y="1873890"/>
                  </a:lnTo>
                  <a:lnTo>
                    <a:pt x="1965548" y="1825885"/>
                  </a:lnTo>
                  <a:lnTo>
                    <a:pt x="1961503" y="1778196"/>
                  </a:lnTo>
                  <a:lnTo>
                    <a:pt x="1956333" y="1730837"/>
                  </a:lnTo>
                  <a:lnTo>
                    <a:pt x="1950052" y="1683820"/>
                  </a:lnTo>
                  <a:lnTo>
                    <a:pt x="1942671" y="1637160"/>
                  </a:lnTo>
                  <a:lnTo>
                    <a:pt x="1934206" y="1590870"/>
                  </a:lnTo>
                  <a:lnTo>
                    <a:pt x="1924670" y="1544963"/>
                  </a:lnTo>
                  <a:lnTo>
                    <a:pt x="1914075" y="1499453"/>
                  </a:lnTo>
                  <a:lnTo>
                    <a:pt x="1902436" y="1454354"/>
                  </a:lnTo>
                  <a:lnTo>
                    <a:pt x="1889766" y="1409678"/>
                  </a:lnTo>
                  <a:lnTo>
                    <a:pt x="1876079" y="1365440"/>
                  </a:lnTo>
                  <a:lnTo>
                    <a:pt x="1861387" y="1321652"/>
                  </a:lnTo>
                  <a:lnTo>
                    <a:pt x="1845706" y="1278329"/>
                  </a:lnTo>
                  <a:lnTo>
                    <a:pt x="1829047" y="1235484"/>
                  </a:lnTo>
                  <a:lnTo>
                    <a:pt x="1811424" y="1193129"/>
                  </a:lnTo>
                  <a:lnTo>
                    <a:pt x="1792852" y="1151280"/>
                  </a:lnTo>
                  <a:lnTo>
                    <a:pt x="1773343" y="1109949"/>
                  </a:lnTo>
                  <a:lnTo>
                    <a:pt x="1752911" y="1069150"/>
                  </a:lnTo>
                  <a:lnTo>
                    <a:pt x="1731570" y="1028896"/>
                  </a:lnTo>
                  <a:lnTo>
                    <a:pt x="1709332" y="989201"/>
                  </a:lnTo>
                  <a:lnTo>
                    <a:pt x="1686212" y="950078"/>
                  </a:lnTo>
                  <a:lnTo>
                    <a:pt x="1662223" y="911541"/>
                  </a:lnTo>
                  <a:lnTo>
                    <a:pt x="1637379" y="873603"/>
                  </a:lnTo>
                  <a:lnTo>
                    <a:pt x="1611692" y="836278"/>
                  </a:lnTo>
                  <a:lnTo>
                    <a:pt x="1585176" y="799579"/>
                  </a:lnTo>
                  <a:lnTo>
                    <a:pt x="1557846" y="763520"/>
                  </a:lnTo>
                  <a:lnTo>
                    <a:pt x="1529714" y="728114"/>
                  </a:lnTo>
                  <a:lnTo>
                    <a:pt x="1500794" y="693374"/>
                  </a:lnTo>
                  <a:lnTo>
                    <a:pt x="1471099" y="659315"/>
                  </a:lnTo>
                  <a:lnTo>
                    <a:pt x="1440643" y="625950"/>
                  </a:lnTo>
                  <a:lnTo>
                    <a:pt x="1409440" y="593291"/>
                  </a:lnTo>
                  <a:lnTo>
                    <a:pt x="1377502" y="561354"/>
                  </a:lnTo>
                  <a:lnTo>
                    <a:pt x="1344844" y="530150"/>
                  </a:lnTo>
                  <a:lnTo>
                    <a:pt x="1311478" y="499694"/>
                  </a:lnTo>
                  <a:lnTo>
                    <a:pt x="1277419" y="469999"/>
                  </a:lnTo>
                  <a:lnTo>
                    <a:pt x="1242680" y="441079"/>
                  </a:lnTo>
                  <a:lnTo>
                    <a:pt x="1207274" y="412947"/>
                  </a:lnTo>
                  <a:lnTo>
                    <a:pt x="1171214" y="385617"/>
                  </a:lnTo>
                  <a:lnTo>
                    <a:pt x="1134515" y="359102"/>
                  </a:lnTo>
                  <a:lnTo>
                    <a:pt x="1097190" y="333415"/>
                  </a:lnTo>
                  <a:lnTo>
                    <a:pt x="1059252" y="308570"/>
                  </a:lnTo>
                  <a:lnTo>
                    <a:pt x="1020715" y="284581"/>
                  </a:lnTo>
                  <a:lnTo>
                    <a:pt x="981592" y="261461"/>
                  </a:lnTo>
                  <a:lnTo>
                    <a:pt x="941897" y="239224"/>
                  </a:lnTo>
                  <a:lnTo>
                    <a:pt x="901643" y="217882"/>
                  </a:lnTo>
                  <a:lnTo>
                    <a:pt x="860844" y="197451"/>
                  </a:lnTo>
                  <a:lnTo>
                    <a:pt x="819513" y="177942"/>
                  </a:lnTo>
                  <a:lnTo>
                    <a:pt x="777663" y="159369"/>
                  </a:lnTo>
                  <a:lnTo>
                    <a:pt x="735309" y="141747"/>
                  </a:lnTo>
                  <a:lnTo>
                    <a:pt x="692464" y="125088"/>
                  </a:lnTo>
                  <a:lnTo>
                    <a:pt x="649141" y="109406"/>
                  </a:lnTo>
                  <a:lnTo>
                    <a:pt x="605353" y="94715"/>
                  </a:lnTo>
                  <a:lnTo>
                    <a:pt x="561115" y="81028"/>
                  </a:lnTo>
                  <a:lnTo>
                    <a:pt x="516439" y="68358"/>
                  </a:lnTo>
                  <a:lnTo>
                    <a:pt x="471339" y="56719"/>
                  </a:lnTo>
                  <a:lnTo>
                    <a:pt x="425829" y="46124"/>
                  </a:lnTo>
                  <a:lnTo>
                    <a:pt x="379923" y="36588"/>
                  </a:lnTo>
                  <a:lnTo>
                    <a:pt x="333632" y="28122"/>
                  </a:lnTo>
                  <a:lnTo>
                    <a:pt x="286972" y="20742"/>
                  </a:lnTo>
                  <a:lnTo>
                    <a:pt x="239956" y="14460"/>
                  </a:lnTo>
                  <a:lnTo>
                    <a:pt x="192596" y="9290"/>
                  </a:lnTo>
                  <a:lnTo>
                    <a:pt x="144908" y="5246"/>
                  </a:lnTo>
                  <a:lnTo>
                    <a:pt x="96903" y="2340"/>
                  </a:lnTo>
                  <a:lnTo>
                    <a:pt x="48596" y="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980845" y="4041764"/>
              <a:ext cx="3335654" cy="1971039"/>
            </a:xfrm>
            <a:custGeom>
              <a:avLst/>
              <a:gdLst/>
              <a:ahLst/>
              <a:cxnLst/>
              <a:rect l="l" t="t" r="r" b="b"/>
              <a:pathLst>
                <a:path w="3335654" h="1971039">
                  <a:moveTo>
                    <a:pt x="1798137" y="0"/>
                  </a:moveTo>
                  <a:lnTo>
                    <a:pt x="0" y="806682"/>
                  </a:lnTo>
                  <a:lnTo>
                    <a:pt x="20715" y="851354"/>
                  </a:lnTo>
                  <a:lnTo>
                    <a:pt x="42509" y="895436"/>
                  </a:lnTo>
                  <a:lnTo>
                    <a:pt x="65370" y="938910"/>
                  </a:lnTo>
                  <a:lnTo>
                    <a:pt x="89282" y="981758"/>
                  </a:lnTo>
                  <a:lnTo>
                    <a:pt x="114232" y="1023963"/>
                  </a:lnTo>
                  <a:lnTo>
                    <a:pt x="140206" y="1065505"/>
                  </a:lnTo>
                  <a:lnTo>
                    <a:pt x="167191" y="1106367"/>
                  </a:lnTo>
                  <a:lnTo>
                    <a:pt x="195171" y="1146531"/>
                  </a:lnTo>
                  <a:lnTo>
                    <a:pt x="224133" y="1185979"/>
                  </a:lnTo>
                  <a:lnTo>
                    <a:pt x="254064" y="1224692"/>
                  </a:lnTo>
                  <a:lnTo>
                    <a:pt x="284949" y="1262654"/>
                  </a:lnTo>
                  <a:lnTo>
                    <a:pt x="316774" y="1299845"/>
                  </a:lnTo>
                  <a:lnTo>
                    <a:pt x="349526" y="1336248"/>
                  </a:lnTo>
                  <a:lnTo>
                    <a:pt x="383190" y="1371845"/>
                  </a:lnTo>
                  <a:lnTo>
                    <a:pt x="417753" y="1406617"/>
                  </a:lnTo>
                  <a:lnTo>
                    <a:pt x="453200" y="1440547"/>
                  </a:lnTo>
                  <a:lnTo>
                    <a:pt x="489518" y="1473617"/>
                  </a:lnTo>
                  <a:lnTo>
                    <a:pt x="526693" y="1505808"/>
                  </a:lnTo>
                  <a:lnTo>
                    <a:pt x="564710" y="1537103"/>
                  </a:lnTo>
                  <a:lnTo>
                    <a:pt x="602980" y="1567059"/>
                  </a:lnTo>
                  <a:lnTo>
                    <a:pt x="641754" y="1595925"/>
                  </a:lnTo>
                  <a:lnTo>
                    <a:pt x="681013" y="1623703"/>
                  </a:lnTo>
                  <a:lnTo>
                    <a:pt x="720739" y="1650394"/>
                  </a:lnTo>
                  <a:lnTo>
                    <a:pt x="760912" y="1676002"/>
                  </a:lnTo>
                  <a:lnTo>
                    <a:pt x="801514" y="1700528"/>
                  </a:lnTo>
                  <a:lnTo>
                    <a:pt x="842525" y="1723974"/>
                  </a:lnTo>
                  <a:lnTo>
                    <a:pt x="883926" y="1746343"/>
                  </a:lnTo>
                  <a:lnTo>
                    <a:pt x="925700" y="1767636"/>
                  </a:lnTo>
                  <a:lnTo>
                    <a:pt x="967825" y="1787855"/>
                  </a:lnTo>
                  <a:lnTo>
                    <a:pt x="1010285" y="1807003"/>
                  </a:lnTo>
                  <a:lnTo>
                    <a:pt x="1053058" y="1825082"/>
                  </a:lnTo>
                  <a:lnTo>
                    <a:pt x="1096128" y="1842093"/>
                  </a:lnTo>
                  <a:lnTo>
                    <a:pt x="1139474" y="1858039"/>
                  </a:lnTo>
                  <a:lnTo>
                    <a:pt x="1183078" y="1872922"/>
                  </a:lnTo>
                  <a:lnTo>
                    <a:pt x="1226921" y="1886744"/>
                  </a:lnTo>
                  <a:lnTo>
                    <a:pt x="1270984" y="1899507"/>
                  </a:lnTo>
                  <a:lnTo>
                    <a:pt x="1315248" y="1911214"/>
                  </a:lnTo>
                  <a:lnTo>
                    <a:pt x="1359693" y="1921865"/>
                  </a:lnTo>
                  <a:lnTo>
                    <a:pt x="1404301" y="1931464"/>
                  </a:lnTo>
                  <a:lnTo>
                    <a:pt x="1449054" y="1940012"/>
                  </a:lnTo>
                  <a:lnTo>
                    <a:pt x="1493931" y="1947511"/>
                  </a:lnTo>
                  <a:lnTo>
                    <a:pt x="1538914" y="1953964"/>
                  </a:lnTo>
                  <a:lnTo>
                    <a:pt x="1583984" y="1959372"/>
                  </a:lnTo>
                  <a:lnTo>
                    <a:pt x="1629123" y="1963739"/>
                  </a:lnTo>
                  <a:lnTo>
                    <a:pt x="1674310" y="1967065"/>
                  </a:lnTo>
                  <a:lnTo>
                    <a:pt x="1719528" y="1969352"/>
                  </a:lnTo>
                  <a:lnTo>
                    <a:pt x="1764757" y="1970604"/>
                  </a:lnTo>
                  <a:lnTo>
                    <a:pt x="1809978" y="1970822"/>
                  </a:lnTo>
                  <a:lnTo>
                    <a:pt x="1855172" y="1970007"/>
                  </a:lnTo>
                  <a:lnTo>
                    <a:pt x="1900321" y="1968163"/>
                  </a:lnTo>
                  <a:lnTo>
                    <a:pt x="1945405" y="1965291"/>
                  </a:lnTo>
                  <a:lnTo>
                    <a:pt x="1990405" y="1961394"/>
                  </a:lnTo>
                  <a:lnTo>
                    <a:pt x="2035303" y="1956473"/>
                  </a:lnTo>
                  <a:lnTo>
                    <a:pt x="2080079" y="1950530"/>
                  </a:lnTo>
                  <a:lnTo>
                    <a:pt x="2124715" y="1943568"/>
                  </a:lnTo>
                  <a:lnTo>
                    <a:pt x="2169191" y="1935588"/>
                  </a:lnTo>
                  <a:lnTo>
                    <a:pt x="2213489" y="1926593"/>
                  </a:lnTo>
                  <a:lnTo>
                    <a:pt x="2257589" y="1916585"/>
                  </a:lnTo>
                  <a:lnTo>
                    <a:pt x="2301473" y="1905566"/>
                  </a:lnTo>
                  <a:lnTo>
                    <a:pt x="2345122" y="1893537"/>
                  </a:lnTo>
                  <a:lnTo>
                    <a:pt x="2388516" y="1880502"/>
                  </a:lnTo>
                  <a:lnTo>
                    <a:pt x="2431637" y="1866462"/>
                  </a:lnTo>
                  <a:lnTo>
                    <a:pt x="2474465" y="1851419"/>
                  </a:lnTo>
                  <a:lnTo>
                    <a:pt x="2516983" y="1835375"/>
                  </a:lnTo>
                  <a:lnTo>
                    <a:pt x="2559170" y="1818332"/>
                  </a:lnTo>
                  <a:lnTo>
                    <a:pt x="2601008" y="1800293"/>
                  </a:lnTo>
                  <a:lnTo>
                    <a:pt x="2642478" y="1781260"/>
                  </a:lnTo>
                  <a:lnTo>
                    <a:pt x="2683561" y="1761233"/>
                  </a:lnTo>
                  <a:lnTo>
                    <a:pt x="2724238" y="1740217"/>
                  </a:lnTo>
                  <a:lnTo>
                    <a:pt x="2764490" y="1718212"/>
                  </a:lnTo>
                  <a:lnTo>
                    <a:pt x="2804298" y="1695221"/>
                  </a:lnTo>
                  <a:lnTo>
                    <a:pt x="2843642" y="1671246"/>
                  </a:lnTo>
                  <a:lnTo>
                    <a:pt x="2882505" y="1646289"/>
                  </a:lnTo>
                  <a:lnTo>
                    <a:pt x="2920867" y="1620352"/>
                  </a:lnTo>
                  <a:lnTo>
                    <a:pt x="2958710" y="1593437"/>
                  </a:lnTo>
                  <a:lnTo>
                    <a:pt x="2996013" y="1565547"/>
                  </a:lnTo>
                  <a:lnTo>
                    <a:pt x="3032759" y="1536682"/>
                  </a:lnTo>
                  <a:lnTo>
                    <a:pt x="3068928" y="1506846"/>
                  </a:lnTo>
                  <a:lnTo>
                    <a:pt x="3104501" y="1476040"/>
                  </a:lnTo>
                  <a:lnTo>
                    <a:pt x="3139459" y="1444267"/>
                  </a:lnTo>
                  <a:lnTo>
                    <a:pt x="3173784" y="1411529"/>
                  </a:lnTo>
                  <a:lnTo>
                    <a:pt x="3207457" y="1377827"/>
                  </a:lnTo>
                  <a:lnTo>
                    <a:pt x="3240457" y="1343164"/>
                  </a:lnTo>
                  <a:lnTo>
                    <a:pt x="3272768" y="1307541"/>
                  </a:lnTo>
                  <a:lnTo>
                    <a:pt x="3304368" y="1270962"/>
                  </a:lnTo>
                  <a:lnTo>
                    <a:pt x="3335240" y="1233427"/>
                  </a:lnTo>
                  <a:lnTo>
                    <a:pt x="1798137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80845" y="4041765"/>
              <a:ext cx="3335654" cy="1971039"/>
            </a:xfrm>
            <a:custGeom>
              <a:avLst/>
              <a:gdLst/>
              <a:ahLst/>
              <a:cxnLst/>
              <a:rect l="l" t="t" r="r" b="b"/>
              <a:pathLst>
                <a:path w="3335654" h="1971039">
                  <a:moveTo>
                    <a:pt x="3335240" y="1233427"/>
                  </a:moveTo>
                  <a:lnTo>
                    <a:pt x="3304367" y="1270961"/>
                  </a:lnTo>
                  <a:lnTo>
                    <a:pt x="3272767" y="1307540"/>
                  </a:lnTo>
                  <a:lnTo>
                    <a:pt x="3240457" y="1343163"/>
                  </a:lnTo>
                  <a:lnTo>
                    <a:pt x="3207456" y="1377826"/>
                  </a:lnTo>
                  <a:lnTo>
                    <a:pt x="3173784" y="1411528"/>
                  </a:lnTo>
                  <a:lnTo>
                    <a:pt x="3139459" y="1444267"/>
                  </a:lnTo>
                  <a:lnTo>
                    <a:pt x="3104500" y="1476040"/>
                  </a:lnTo>
                  <a:lnTo>
                    <a:pt x="3068927" y="1506845"/>
                  </a:lnTo>
                  <a:lnTo>
                    <a:pt x="3032758" y="1536682"/>
                  </a:lnTo>
                  <a:lnTo>
                    <a:pt x="2996013" y="1565546"/>
                  </a:lnTo>
                  <a:lnTo>
                    <a:pt x="2958709" y="1593437"/>
                  </a:lnTo>
                  <a:lnTo>
                    <a:pt x="2920867" y="1620352"/>
                  </a:lnTo>
                  <a:lnTo>
                    <a:pt x="2882505" y="1646289"/>
                  </a:lnTo>
                  <a:lnTo>
                    <a:pt x="2843642" y="1671246"/>
                  </a:lnTo>
                  <a:lnTo>
                    <a:pt x="2804297" y="1695221"/>
                  </a:lnTo>
                  <a:lnTo>
                    <a:pt x="2764489" y="1718212"/>
                  </a:lnTo>
                  <a:lnTo>
                    <a:pt x="2724238" y="1740217"/>
                  </a:lnTo>
                  <a:lnTo>
                    <a:pt x="2683561" y="1761233"/>
                  </a:lnTo>
                  <a:lnTo>
                    <a:pt x="2642478" y="1781259"/>
                  </a:lnTo>
                  <a:lnTo>
                    <a:pt x="2601008" y="1800293"/>
                  </a:lnTo>
                  <a:lnTo>
                    <a:pt x="2559170" y="1818332"/>
                  </a:lnTo>
                  <a:lnTo>
                    <a:pt x="2516983" y="1835374"/>
                  </a:lnTo>
                  <a:lnTo>
                    <a:pt x="2474465" y="1851418"/>
                  </a:lnTo>
                  <a:lnTo>
                    <a:pt x="2431637" y="1866461"/>
                  </a:lnTo>
                  <a:lnTo>
                    <a:pt x="2388516" y="1880502"/>
                  </a:lnTo>
                  <a:lnTo>
                    <a:pt x="2345121" y="1893537"/>
                  </a:lnTo>
                  <a:lnTo>
                    <a:pt x="2301473" y="1905565"/>
                  </a:lnTo>
                  <a:lnTo>
                    <a:pt x="2257589" y="1916585"/>
                  </a:lnTo>
                  <a:lnTo>
                    <a:pt x="2213489" y="1926593"/>
                  </a:lnTo>
                  <a:lnTo>
                    <a:pt x="2169191" y="1935588"/>
                  </a:lnTo>
                  <a:lnTo>
                    <a:pt x="2124715" y="1943567"/>
                  </a:lnTo>
                  <a:lnTo>
                    <a:pt x="2080079" y="1950530"/>
                  </a:lnTo>
                  <a:lnTo>
                    <a:pt x="2035303" y="1956472"/>
                  </a:lnTo>
                  <a:lnTo>
                    <a:pt x="1990405" y="1961394"/>
                  </a:lnTo>
                  <a:lnTo>
                    <a:pt x="1945405" y="1965291"/>
                  </a:lnTo>
                  <a:lnTo>
                    <a:pt x="1900321" y="1968163"/>
                  </a:lnTo>
                  <a:lnTo>
                    <a:pt x="1855172" y="1970007"/>
                  </a:lnTo>
                  <a:lnTo>
                    <a:pt x="1809978" y="1970822"/>
                  </a:lnTo>
                  <a:lnTo>
                    <a:pt x="1764757" y="1970604"/>
                  </a:lnTo>
                  <a:lnTo>
                    <a:pt x="1719528" y="1969352"/>
                  </a:lnTo>
                  <a:lnTo>
                    <a:pt x="1674310" y="1967064"/>
                  </a:lnTo>
                  <a:lnTo>
                    <a:pt x="1629122" y="1963738"/>
                  </a:lnTo>
                  <a:lnTo>
                    <a:pt x="1583984" y="1959372"/>
                  </a:lnTo>
                  <a:lnTo>
                    <a:pt x="1538914" y="1953964"/>
                  </a:lnTo>
                  <a:lnTo>
                    <a:pt x="1493930" y="1947511"/>
                  </a:lnTo>
                  <a:lnTo>
                    <a:pt x="1449053" y="1940011"/>
                  </a:lnTo>
                  <a:lnTo>
                    <a:pt x="1404301" y="1931463"/>
                  </a:lnTo>
                  <a:lnTo>
                    <a:pt x="1359692" y="1921865"/>
                  </a:lnTo>
                  <a:lnTo>
                    <a:pt x="1315247" y="1911213"/>
                  </a:lnTo>
                  <a:lnTo>
                    <a:pt x="1270984" y="1899507"/>
                  </a:lnTo>
                  <a:lnTo>
                    <a:pt x="1226921" y="1886744"/>
                  </a:lnTo>
                  <a:lnTo>
                    <a:pt x="1183078" y="1872922"/>
                  </a:lnTo>
                  <a:lnTo>
                    <a:pt x="1139474" y="1858039"/>
                  </a:lnTo>
                  <a:lnTo>
                    <a:pt x="1096128" y="1842093"/>
                  </a:lnTo>
                  <a:lnTo>
                    <a:pt x="1053058" y="1825082"/>
                  </a:lnTo>
                  <a:lnTo>
                    <a:pt x="1010284" y="1807003"/>
                  </a:lnTo>
                  <a:lnTo>
                    <a:pt x="967825" y="1787855"/>
                  </a:lnTo>
                  <a:lnTo>
                    <a:pt x="925699" y="1767636"/>
                  </a:lnTo>
                  <a:lnTo>
                    <a:pt x="883926" y="1746343"/>
                  </a:lnTo>
                  <a:lnTo>
                    <a:pt x="842524" y="1723974"/>
                  </a:lnTo>
                  <a:lnTo>
                    <a:pt x="801513" y="1700528"/>
                  </a:lnTo>
                  <a:lnTo>
                    <a:pt x="760911" y="1676002"/>
                  </a:lnTo>
                  <a:lnTo>
                    <a:pt x="720738" y="1650394"/>
                  </a:lnTo>
                  <a:lnTo>
                    <a:pt x="681013" y="1623703"/>
                  </a:lnTo>
                  <a:lnTo>
                    <a:pt x="641753" y="1595925"/>
                  </a:lnTo>
                  <a:lnTo>
                    <a:pt x="602979" y="1567059"/>
                  </a:lnTo>
                  <a:lnTo>
                    <a:pt x="564709" y="1537104"/>
                  </a:lnTo>
                  <a:lnTo>
                    <a:pt x="526692" y="1505809"/>
                  </a:lnTo>
                  <a:lnTo>
                    <a:pt x="489517" y="1473617"/>
                  </a:lnTo>
                  <a:lnTo>
                    <a:pt x="453199" y="1440547"/>
                  </a:lnTo>
                  <a:lnTo>
                    <a:pt x="417752" y="1406617"/>
                  </a:lnTo>
                  <a:lnTo>
                    <a:pt x="383189" y="1371845"/>
                  </a:lnTo>
                  <a:lnTo>
                    <a:pt x="349525" y="1336248"/>
                  </a:lnTo>
                  <a:lnTo>
                    <a:pt x="316774" y="1299845"/>
                  </a:lnTo>
                  <a:lnTo>
                    <a:pt x="284948" y="1262653"/>
                  </a:lnTo>
                  <a:lnTo>
                    <a:pt x="254064" y="1224692"/>
                  </a:lnTo>
                  <a:lnTo>
                    <a:pt x="224133" y="1185978"/>
                  </a:lnTo>
                  <a:lnTo>
                    <a:pt x="195171" y="1146530"/>
                  </a:lnTo>
                  <a:lnTo>
                    <a:pt x="167190" y="1106366"/>
                  </a:lnTo>
                  <a:lnTo>
                    <a:pt x="140206" y="1065504"/>
                  </a:lnTo>
                  <a:lnTo>
                    <a:pt x="114232" y="1023962"/>
                  </a:lnTo>
                  <a:lnTo>
                    <a:pt x="89282" y="981758"/>
                  </a:lnTo>
                  <a:lnTo>
                    <a:pt x="65370" y="938910"/>
                  </a:lnTo>
                  <a:lnTo>
                    <a:pt x="42509" y="895436"/>
                  </a:lnTo>
                  <a:lnTo>
                    <a:pt x="20714" y="851354"/>
                  </a:lnTo>
                  <a:lnTo>
                    <a:pt x="0" y="806682"/>
                  </a:lnTo>
                  <a:lnTo>
                    <a:pt x="1798137" y="0"/>
                  </a:lnTo>
                  <a:lnTo>
                    <a:pt x="3335240" y="123342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08212" y="3261904"/>
              <a:ext cx="1971039" cy="1586865"/>
            </a:xfrm>
            <a:custGeom>
              <a:avLst/>
              <a:gdLst/>
              <a:ahLst/>
              <a:cxnLst/>
              <a:rect l="l" t="t" r="r" b="b"/>
              <a:pathLst>
                <a:path w="1971039" h="1586864">
                  <a:moveTo>
                    <a:pt x="160839" y="0"/>
                  </a:moveTo>
                  <a:lnTo>
                    <a:pt x="141587" y="46288"/>
                  </a:lnTo>
                  <a:lnTo>
                    <a:pt x="123563" y="92930"/>
                  </a:lnTo>
                  <a:lnTo>
                    <a:pt x="106766" y="139902"/>
                  </a:lnTo>
                  <a:lnTo>
                    <a:pt x="91196" y="187181"/>
                  </a:lnTo>
                  <a:lnTo>
                    <a:pt x="76853" y="234743"/>
                  </a:lnTo>
                  <a:lnTo>
                    <a:pt x="63736" y="282566"/>
                  </a:lnTo>
                  <a:lnTo>
                    <a:pt x="51846" y="330624"/>
                  </a:lnTo>
                  <a:lnTo>
                    <a:pt x="41183" y="378896"/>
                  </a:lnTo>
                  <a:lnTo>
                    <a:pt x="31745" y="427358"/>
                  </a:lnTo>
                  <a:lnTo>
                    <a:pt x="23534" y="475986"/>
                  </a:lnTo>
                  <a:lnTo>
                    <a:pt x="16548" y="524757"/>
                  </a:lnTo>
                  <a:lnTo>
                    <a:pt x="10788" y="573648"/>
                  </a:lnTo>
                  <a:lnTo>
                    <a:pt x="6253" y="622635"/>
                  </a:lnTo>
                  <a:lnTo>
                    <a:pt x="2943" y="671695"/>
                  </a:lnTo>
                  <a:lnTo>
                    <a:pt x="859" y="720804"/>
                  </a:lnTo>
                  <a:lnTo>
                    <a:pt x="0" y="769939"/>
                  </a:lnTo>
                  <a:lnTo>
                    <a:pt x="365" y="819076"/>
                  </a:lnTo>
                  <a:lnTo>
                    <a:pt x="1955" y="868193"/>
                  </a:lnTo>
                  <a:lnTo>
                    <a:pt x="4769" y="917266"/>
                  </a:lnTo>
                  <a:lnTo>
                    <a:pt x="8807" y="966271"/>
                  </a:lnTo>
                  <a:lnTo>
                    <a:pt x="14070" y="1015185"/>
                  </a:lnTo>
                  <a:lnTo>
                    <a:pt x="20556" y="1063985"/>
                  </a:lnTo>
                  <a:lnTo>
                    <a:pt x="28266" y="1112647"/>
                  </a:lnTo>
                  <a:lnTo>
                    <a:pt x="37200" y="1161148"/>
                  </a:lnTo>
                  <a:lnTo>
                    <a:pt x="47357" y="1209464"/>
                  </a:lnTo>
                  <a:lnTo>
                    <a:pt x="58737" y="1257572"/>
                  </a:lnTo>
                  <a:lnTo>
                    <a:pt x="71340" y="1305449"/>
                  </a:lnTo>
                  <a:lnTo>
                    <a:pt x="85166" y="1353071"/>
                  </a:lnTo>
                  <a:lnTo>
                    <a:pt x="100214" y="1400415"/>
                  </a:lnTo>
                  <a:lnTo>
                    <a:pt x="116485" y="1447457"/>
                  </a:lnTo>
                  <a:lnTo>
                    <a:pt x="133979" y="1494174"/>
                  </a:lnTo>
                  <a:lnTo>
                    <a:pt x="152694" y="1540543"/>
                  </a:lnTo>
                  <a:lnTo>
                    <a:pt x="172632" y="1586541"/>
                  </a:lnTo>
                  <a:lnTo>
                    <a:pt x="1970770" y="779860"/>
                  </a:lnTo>
                  <a:lnTo>
                    <a:pt x="160839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08212" y="3261904"/>
              <a:ext cx="1971039" cy="1586865"/>
            </a:xfrm>
            <a:custGeom>
              <a:avLst/>
              <a:gdLst/>
              <a:ahLst/>
              <a:cxnLst/>
              <a:rect l="l" t="t" r="r" b="b"/>
              <a:pathLst>
                <a:path w="1971039" h="1586864">
                  <a:moveTo>
                    <a:pt x="172632" y="1586542"/>
                  </a:moveTo>
                  <a:lnTo>
                    <a:pt x="152695" y="1540544"/>
                  </a:lnTo>
                  <a:lnTo>
                    <a:pt x="133979" y="1494175"/>
                  </a:lnTo>
                  <a:lnTo>
                    <a:pt x="116486" y="1447458"/>
                  </a:lnTo>
                  <a:lnTo>
                    <a:pt x="100215" y="1400415"/>
                  </a:lnTo>
                  <a:lnTo>
                    <a:pt x="85166" y="1353072"/>
                  </a:lnTo>
                  <a:lnTo>
                    <a:pt x="71340" y="1305449"/>
                  </a:lnTo>
                  <a:lnTo>
                    <a:pt x="58737" y="1257573"/>
                  </a:lnTo>
                  <a:lnTo>
                    <a:pt x="47357" y="1209464"/>
                  </a:lnTo>
                  <a:lnTo>
                    <a:pt x="37200" y="1161148"/>
                  </a:lnTo>
                  <a:lnTo>
                    <a:pt x="28266" y="1112648"/>
                  </a:lnTo>
                  <a:lnTo>
                    <a:pt x="20556" y="1063986"/>
                  </a:lnTo>
                  <a:lnTo>
                    <a:pt x="14070" y="1015186"/>
                  </a:lnTo>
                  <a:lnTo>
                    <a:pt x="8807" y="966272"/>
                  </a:lnTo>
                  <a:lnTo>
                    <a:pt x="4769" y="917267"/>
                  </a:lnTo>
                  <a:lnTo>
                    <a:pt x="1955" y="868194"/>
                  </a:lnTo>
                  <a:lnTo>
                    <a:pt x="365" y="819077"/>
                  </a:lnTo>
                  <a:lnTo>
                    <a:pt x="0" y="769940"/>
                  </a:lnTo>
                  <a:lnTo>
                    <a:pt x="859" y="720804"/>
                  </a:lnTo>
                  <a:lnTo>
                    <a:pt x="2943" y="671695"/>
                  </a:lnTo>
                  <a:lnTo>
                    <a:pt x="6253" y="622636"/>
                  </a:lnTo>
                  <a:lnTo>
                    <a:pt x="10788" y="573649"/>
                  </a:lnTo>
                  <a:lnTo>
                    <a:pt x="16548" y="524758"/>
                  </a:lnTo>
                  <a:lnTo>
                    <a:pt x="23534" y="475987"/>
                  </a:lnTo>
                  <a:lnTo>
                    <a:pt x="31745" y="427359"/>
                  </a:lnTo>
                  <a:lnTo>
                    <a:pt x="41183" y="378897"/>
                  </a:lnTo>
                  <a:lnTo>
                    <a:pt x="51846" y="330625"/>
                  </a:lnTo>
                  <a:lnTo>
                    <a:pt x="63736" y="282566"/>
                  </a:lnTo>
                  <a:lnTo>
                    <a:pt x="76853" y="234744"/>
                  </a:lnTo>
                  <a:lnTo>
                    <a:pt x="91196" y="187181"/>
                  </a:lnTo>
                  <a:lnTo>
                    <a:pt x="106766" y="139902"/>
                  </a:lnTo>
                  <a:lnTo>
                    <a:pt x="123563" y="92930"/>
                  </a:lnTo>
                  <a:lnTo>
                    <a:pt x="141587" y="46288"/>
                  </a:lnTo>
                  <a:lnTo>
                    <a:pt x="160839" y="0"/>
                  </a:lnTo>
                  <a:lnTo>
                    <a:pt x="1970770" y="779861"/>
                  </a:lnTo>
                  <a:lnTo>
                    <a:pt x="172632" y="158654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69051" y="2339411"/>
              <a:ext cx="1810385" cy="1702435"/>
            </a:xfrm>
            <a:custGeom>
              <a:avLst/>
              <a:gdLst/>
              <a:ahLst/>
              <a:cxnLst/>
              <a:rect l="l" t="t" r="r" b="b"/>
              <a:pathLst>
                <a:path w="1810385" h="1702435">
                  <a:moveTo>
                    <a:pt x="816945" y="0"/>
                  </a:moveTo>
                  <a:lnTo>
                    <a:pt x="773650" y="26002"/>
                  </a:lnTo>
                  <a:lnTo>
                    <a:pt x="731116" y="53053"/>
                  </a:lnTo>
                  <a:lnTo>
                    <a:pt x="689360" y="81132"/>
                  </a:lnTo>
                  <a:lnTo>
                    <a:pt x="648396" y="110224"/>
                  </a:lnTo>
                  <a:lnTo>
                    <a:pt x="608243" y="140308"/>
                  </a:lnTo>
                  <a:lnTo>
                    <a:pt x="568915" y="171367"/>
                  </a:lnTo>
                  <a:lnTo>
                    <a:pt x="530428" y="203383"/>
                  </a:lnTo>
                  <a:lnTo>
                    <a:pt x="492800" y="236337"/>
                  </a:lnTo>
                  <a:lnTo>
                    <a:pt x="456045" y="270211"/>
                  </a:lnTo>
                  <a:lnTo>
                    <a:pt x="420181" y="304988"/>
                  </a:lnTo>
                  <a:lnTo>
                    <a:pt x="385223" y="340648"/>
                  </a:lnTo>
                  <a:lnTo>
                    <a:pt x="351187" y="377174"/>
                  </a:lnTo>
                  <a:lnTo>
                    <a:pt x="318090" y="414547"/>
                  </a:lnTo>
                  <a:lnTo>
                    <a:pt x="285948" y="452750"/>
                  </a:lnTo>
                  <a:lnTo>
                    <a:pt x="254776" y="491763"/>
                  </a:lnTo>
                  <a:lnTo>
                    <a:pt x="224591" y="531569"/>
                  </a:lnTo>
                  <a:lnTo>
                    <a:pt x="195409" y="572150"/>
                  </a:lnTo>
                  <a:lnTo>
                    <a:pt x="167247" y="613487"/>
                  </a:lnTo>
                  <a:lnTo>
                    <a:pt x="140119" y="655562"/>
                  </a:lnTo>
                  <a:lnTo>
                    <a:pt x="114044" y="698357"/>
                  </a:lnTo>
                  <a:lnTo>
                    <a:pt x="89035" y="741854"/>
                  </a:lnTo>
                  <a:lnTo>
                    <a:pt x="65110" y="786034"/>
                  </a:lnTo>
                  <a:lnTo>
                    <a:pt x="42285" y="830879"/>
                  </a:lnTo>
                  <a:lnTo>
                    <a:pt x="20576" y="876372"/>
                  </a:lnTo>
                  <a:lnTo>
                    <a:pt x="0" y="922493"/>
                  </a:lnTo>
                  <a:lnTo>
                    <a:pt x="1809931" y="1702353"/>
                  </a:lnTo>
                  <a:lnTo>
                    <a:pt x="81694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969051" y="2339410"/>
              <a:ext cx="1810385" cy="1702435"/>
            </a:xfrm>
            <a:custGeom>
              <a:avLst/>
              <a:gdLst/>
              <a:ahLst/>
              <a:cxnLst/>
              <a:rect l="l" t="t" r="r" b="b"/>
              <a:pathLst>
                <a:path w="1810385" h="1702435">
                  <a:moveTo>
                    <a:pt x="0" y="922494"/>
                  </a:moveTo>
                  <a:lnTo>
                    <a:pt x="20576" y="876373"/>
                  </a:lnTo>
                  <a:lnTo>
                    <a:pt x="42285" y="830880"/>
                  </a:lnTo>
                  <a:lnTo>
                    <a:pt x="65110" y="786035"/>
                  </a:lnTo>
                  <a:lnTo>
                    <a:pt x="89035" y="741854"/>
                  </a:lnTo>
                  <a:lnTo>
                    <a:pt x="114044" y="698358"/>
                  </a:lnTo>
                  <a:lnTo>
                    <a:pt x="140120" y="655563"/>
                  </a:lnTo>
                  <a:lnTo>
                    <a:pt x="167247" y="613488"/>
                  </a:lnTo>
                  <a:lnTo>
                    <a:pt x="195410" y="572151"/>
                  </a:lnTo>
                  <a:lnTo>
                    <a:pt x="224591" y="531570"/>
                  </a:lnTo>
                  <a:lnTo>
                    <a:pt x="254776" y="491764"/>
                  </a:lnTo>
                  <a:lnTo>
                    <a:pt x="285948" y="452750"/>
                  </a:lnTo>
                  <a:lnTo>
                    <a:pt x="318090" y="414548"/>
                  </a:lnTo>
                  <a:lnTo>
                    <a:pt x="351188" y="377174"/>
                  </a:lnTo>
                  <a:lnTo>
                    <a:pt x="385223" y="340649"/>
                  </a:lnTo>
                  <a:lnTo>
                    <a:pt x="420181" y="304988"/>
                  </a:lnTo>
                  <a:lnTo>
                    <a:pt x="456046" y="270212"/>
                  </a:lnTo>
                  <a:lnTo>
                    <a:pt x="492800" y="236337"/>
                  </a:lnTo>
                  <a:lnTo>
                    <a:pt x="530429" y="203383"/>
                  </a:lnTo>
                  <a:lnTo>
                    <a:pt x="568915" y="171367"/>
                  </a:lnTo>
                  <a:lnTo>
                    <a:pt x="608243" y="140308"/>
                  </a:lnTo>
                  <a:lnTo>
                    <a:pt x="648397" y="110224"/>
                  </a:lnTo>
                  <a:lnTo>
                    <a:pt x="689360" y="81133"/>
                  </a:lnTo>
                  <a:lnTo>
                    <a:pt x="731116" y="53053"/>
                  </a:lnTo>
                  <a:lnTo>
                    <a:pt x="773650" y="26002"/>
                  </a:lnTo>
                  <a:lnTo>
                    <a:pt x="816945" y="0"/>
                  </a:lnTo>
                  <a:lnTo>
                    <a:pt x="1809932" y="1702354"/>
                  </a:lnTo>
                  <a:lnTo>
                    <a:pt x="0" y="92249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85998" y="2115705"/>
              <a:ext cx="993140" cy="1926589"/>
            </a:xfrm>
            <a:custGeom>
              <a:avLst/>
              <a:gdLst/>
              <a:ahLst/>
              <a:cxnLst/>
              <a:rect l="l" t="t" r="r" b="b"/>
              <a:pathLst>
                <a:path w="993139" h="1926589">
                  <a:moveTo>
                    <a:pt x="575472" y="0"/>
                  </a:moveTo>
                  <a:lnTo>
                    <a:pt x="525050" y="11624"/>
                  </a:lnTo>
                  <a:lnTo>
                    <a:pt x="474994" y="24557"/>
                  </a:lnTo>
                  <a:lnTo>
                    <a:pt x="425328" y="38789"/>
                  </a:lnTo>
                  <a:lnTo>
                    <a:pt x="376077" y="54309"/>
                  </a:lnTo>
                  <a:lnTo>
                    <a:pt x="327267" y="71108"/>
                  </a:lnTo>
                  <a:lnTo>
                    <a:pt x="278921" y="89177"/>
                  </a:lnTo>
                  <a:lnTo>
                    <a:pt x="231065" y="108505"/>
                  </a:lnTo>
                  <a:lnTo>
                    <a:pt x="183723" y="129084"/>
                  </a:lnTo>
                  <a:lnTo>
                    <a:pt x="136921" y="150903"/>
                  </a:lnTo>
                  <a:lnTo>
                    <a:pt x="90683" y="173953"/>
                  </a:lnTo>
                  <a:lnTo>
                    <a:pt x="45035" y="198224"/>
                  </a:lnTo>
                  <a:lnTo>
                    <a:pt x="0" y="223706"/>
                  </a:lnTo>
                  <a:lnTo>
                    <a:pt x="992983" y="1926059"/>
                  </a:lnTo>
                  <a:lnTo>
                    <a:pt x="57547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85999" y="2115705"/>
              <a:ext cx="993140" cy="1926589"/>
            </a:xfrm>
            <a:custGeom>
              <a:avLst/>
              <a:gdLst/>
              <a:ahLst/>
              <a:cxnLst/>
              <a:rect l="l" t="t" r="r" b="b"/>
              <a:pathLst>
                <a:path w="993139" h="1926589">
                  <a:moveTo>
                    <a:pt x="0" y="223706"/>
                  </a:moveTo>
                  <a:lnTo>
                    <a:pt x="45035" y="198224"/>
                  </a:lnTo>
                  <a:lnTo>
                    <a:pt x="90683" y="173953"/>
                  </a:lnTo>
                  <a:lnTo>
                    <a:pt x="136921" y="150903"/>
                  </a:lnTo>
                  <a:lnTo>
                    <a:pt x="183723" y="129084"/>
                  </a:lnTo>
                  <a:lnTo>
                    <a:pt x="231065" y="108505"/>
                  </a:lnTo>
                  <a:lnTo>
                    <a:pt x="278921" y="89177"/>
                  </a:lnTo>
                  <a:lnTo>
                    <a:pt x="327267" y="71108"/>
                  </a:lnTo>
                  <a:lnTo>
                    <a:pt x="376077" y="54309"/>
                  </a:lnTo>
                  <a:lnTo>
                    <a:pt x="425328" y="38789"/>
                  </a:lnTo>
                  <a:lnTo>
                    <a:pt x="474994" y="24558"/>
                  </a:lnTo>
                  <a:lnTo>
                    <a:pt x="525050" y="11625"/>
                  </a:lnTo>
                  <a:lnTo>
                    <a:pt x="575472" y="0"/>
                  </a:lnTo>
                  <a:lnTo>
                    <a:pt x="992983" y="1926059"/>
                  </a:lnTo>
                  <a:lnTo>
                    <a:pt x="0" y="22370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61470" y="2070968"/>
              <a:ext cx="417830" cy="1971039"/>
            </a:xfrm>
            <a:custGeom>
              <a:avLst/>
              <a:gdLst/>
              <a:ahLst/>
              <a:cxnLst/>
              <a:rect l="l" t="t" r="r" b="b"/>
              <a:pathLst>
                <a:path w="417829" h="1971039">
                  <a:moveTo>
                    <a:pt x="417511" y="0"/>
                  </a:moveTo>
                  <a:lnTo>
                    <a:pt x="364897" y="702"/>
                  </a:lnTo>
                  <a:lnTo>
                    <a:pt x="312348" y="2807"/>
                  </a:lnTo>
                  <a:lnTo>
                    <a:pt x="259894" y="6313"/>
                  </a:lnTo>
                  <a:lnTo>
                    <a:pt x="207560" y="11215"/>
                  </a:lnTo>
                  <a:lnTo>
                    <a:pt x="155376" y="17511"/>
                  </a:lnTo>
                  <a:lnTo>
                    <a:pt x="103370" y="25198"/>
                  </a:lnTo>
                  <a:lnTo>
                    <a:pt x="51568" y="34273"/>
                  </a:lnTo>
                  <a:lnTo>
                    <a:pt x="0" y="44733"/>
                  </a:lnTo>
                  <a:lnTo>
                    <a:pt x="417512" y="1970796"/>
                  </a:lnTo>
                  <a:lnTo>
                    <a:pt x="417511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361470" y="2070969"/>
              <a:ext cx="417830" cy="1971039"/>
            </a:xfrm>
            <a:custGeom>
              <a:avLst/>
              <a:gdLst/>
              <a:ahLst/>
              <a:cxnLst/>
              <a:rect l="l" t="t" r="r" b="b"/>
              <a:pathLst>
                <a:path w="417829" h="1971039">
                  <a:moveTo>
                    <a:pt x="0" y="44732"/>
                  </a:moveTo>
                  <a:lnTo>
                    <a:pt x="51568" y="34272"/>
                  </a:lnTo>
                  <a:lnTo>
                    <a:pt x="103369" y="25197"/>
                  </a:lnTo>
                  <a:lnTo>
                    <a:pt x="155376" y="17511"/>
                  </a:lnTo>
                  <a:lnTo>
                    <a:pt x="207560" y="11215"/>
                  </a:lnTo>
                  <a:lnTo>
                    <a:pt x="259894" y="6312"/>
                  </a:lnTo>
                  <a:lnTo>
                    <a:pt x="312349" y="2807"/>
                  </a:lnTo>
                  <a:lnTo>
                    <a:pt x="364897" y="702"/>
                  </a:lnTo>
                  <a:lnTo>
                    <a:pt x="417512" y="0"/>
                  </a:lnTo>
                  <a:lnTo>
                    <a:pt x="417513" y="1970795"/>
                  </a:lnTo>
                  <a:lnTo>
                    <a:pt x="0" y="4473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199358" y="1515364"/>
            <a:ext cx="51644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40" b="0">
                <a:solidFill>
                  <a:srgbClr val="595959"/>
                </a:solidFill>
                <a:latin typeface="等线 Light"/>
                <a:cs typeface="等线 Light"/>
              </a:rPr>
              <a:t>主要经济体累积碳排放比例（</a:t>
            </a:r>
            <a:r>
              <a:rPr dirty="0" sz="2200" b="0">
                <a:solidFill>
                  <a:srgbClr val="595959"/>
                </a:solidFill>
                <a:latin typeface="等线 Light"/>
                <a:cs typeface="等线 Light"/>
              </a:rPr>
              <a:t>1900</a:t>
            </a:r>
            <a:r>
              <a:rPr dirty="0" sz="2200" spc="-20" b="0">
                <a:solidFill>
                  <a:srgbClr val="595959"/>
                </a:solidFill>
                <a:latin typeface="等线 Light"/>
                <a:cs typeface="等线 Light"/>
              </a:rPr>
              <a:t>-</a:t>
            </a:r>
            <a:r>
              <a:rPr dirty="0" sz="2200" b="0">
                <a:solidFill>
                  <a:srgbClr val="595959"/>
                </a:solidFill>
                <a:latin typeface="等线 Light"/>
                <a:cs typeface="等线 Light"/>
              </a:rPr>
              <a:t>2012</a:t>
            </a:r>
            <a:r>
              <a:rPr dirty="0" sz="2200" b="0">
                <a:solidFill>
                  <a:srgbClr val="595959"/>
                </a:solidFill>
                <a:latin typeface="等线 Light"/>
                <a:cs typeface="等线 Light"/>
              </a:rPr>
              <a:t>）</a:t>
            </a:r>
            <a:endParaRPr sz="2200">
              <a:latin typeface="等线 Light"/>
              <a:cs typeface="等线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86616" y="6254651"/>
            <a:ext cx="107314" cy="107314"/>
          </a:xfrm>
          <a:custGeom>
            <a:avLst/>
            <a:gdLst/>
            <a:ahLst/>
            <a:cxnLst/>
            <a:rect l="l" t="t" r="r" b="b"/>
            <a:pathLst>
              <a:path w="107314" h="107314">
                <a:moveTo>
                  <a:pt x="107156" y="0"/>
                </a:moveTo>
                <a:lnTo>
                  <a:pt x="0" y="0"/>
                </a:lnTo>
                <a:lnTo>
                  <a:pt x="0" y="107155"/>
                </a:lnTo>
                <a:lnTo>
                  <a:pt x="107156" y="107155"/>
                </a:lnTo>
                <a:lnTo>
                  <a:pt x="10715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05899" y="6254651"/>
            <a:ext cx="107314" cy="107314"/>
          </a:xfrm>
          <a:custGeom>
            <a:avLst/>
            <a:gdLst/>
            <a:ahLst/>
            <a:cxnLst/>
            <a:rect l="l" t="t" r="r" b="b"/>
            <a:pathLst>
              <a:path w="107314" h="107314">
                <a:moveTo>
                  <a:pt x="107156" y="0"/>
                </a:moveTo>
                <a:lnTo>
                  <a:pt x="0" y="0"/>
                </a:lnTo>
                <a:lnTo>
                  <a:pt x="0" y="107155"/>
                </a:lnTo>
                <a:lnTo>
                  <a:pt x="107156" y="107155"/>
                </a:lnTo>
                <a:lnTo>
                  <a:pt x="10715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25183" y="6254651"/>
            <a:ext cx="107314" cy="107314"/>
          </a:xfrm>
          <a:custGeom>
            <a:avLst/>
            <a:gdLst/>
            <a:ahLst/>
            <a:cxnLst/>
            <a:rect l="l" t="t" r="r" b="b"/>
            <a:pathLst>
              <a:path w="107314" h="107314">
                <a:moveTo>
                  <a:pt x="107156" y="0"/>
                </a:moveTo>
                <a:lnTo>
                  <a:pt x="0" y="0"/>
                </a:lnTo>
                <a:lnTo>
                  <a:pt x="0" y="107155"/>
                </a:lnTo>
                <a:lnTo>
                  <a:pt x="107156" y="107155"/>
                </a:lnTo>
                <a:lnTo>
                  <a:pt x="107156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44467" y="6254651"/>
            <a:ext cx="107314" cy="107314"/>
          </a:xfrm>
          <a:custGeom>
            <a:avLst/>
            <a:gdLst/>
            <a:ahLst/>
            <a:cxnLst/>
            <a:rect l="l" t="t" r="r" b="b"/>
            <a:pathLst>
              <a:path w="107314" h="107314">
                <a:moveTo>
                  <a:pt x="107156" y="0"/>
                </a:moveTo>
                <a:lnTo>
                  <a:pt x="0" y="0"/>
                </a:lnTo>
                <a:lnTo>
                  <a:pt x="0" y="107155"/>
                </a:lnTo>
                <a:lnTo>
                  <a:pt x="107156" y="107155"/>
                </a:lnTo>
                <a:lnTo>
                  <a:pt x="10715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06751" y="6254651"/>
            <a:ext cx="107314" cy="107314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107156" y="0"/>
                </a:moveTo>
                <a:lnTo>
                  <a:pt x="0" y="0"/>
                </a:lnTo>
                <a:lnTo>
                  <a:pt x="0" y="107155"/>
                </a:lnTo>
                <a:lnTo>
                  <a:pt x="107156" y="107155"/>
                </a:lnTo>
                <a:lnTo>
                  <a:pt x="10715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26035" y="6254651"/>
            <a:ext cx="107314" cy="107314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107156" y="0"/>
                </a:moveTo>
                <a:lnTo>
                  <a:pt x="0" y="0"/>
                </a:lnTo>
                <a:lnTo>
                  <a:pt x="0" y="107155"/>
                </a:lnTo>
                <a:lnTo>
                  <a:pt x="107156" y="107155"/>
                </a:lnTo>
                <a:lnTo>
                  <a:pt x="10715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484681" y="2764028"/>
            <a:ext cx="1701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美国：</a:t>
            </a:r>
            <a:r>
              <a:rPr dirty="0" sz="1800" spc="15" b="0">
                <a:latin typeface="等线 Light"/>
                <a:cs typeface="等线 Light"/>
              </a:rPr>
              <a:t>356</a:t>
            </a:r>
            <a:r>
              <a:rPr dirty="0" sz="1800" spc="10" b="0">
                <a:latin typeface="等线 Light"/>
                <a:cs typeface="等线 Light"/>
              </a:rPr>
              <a:t>.</a:t>
            </a:r>
            <a:r>
              <a:rPr dirty="0" sz="1800" spc="20" b="0">
                <a:latin typeface="等线 Light"/>
                <a:cs typeface="等线 Light"/>
              </a:rPr>
              <a:t>9</a:t>
            </a:r>
            <a:r>
              <a:rPr dirty="0" sz="1800" b="0">
                <a:latin typeface="等线 Light"/>
                <a:cs typeface="等线 Light"/>
              </a:rPr>
              <a:t>亿吨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29887" y="5674867"/>
            <a:ext cx="5722620" cy="744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910965">
              <a:lnSpc>
                <a:spcPct val="131100"/>
              </a:lnSpc>
              <a:spcBef>
                <a:spcPts val="100"/>
              </a:spcBef>
              <a:tabLst>
                <a:tab pos="831850" algn="l"/>
                <a:tab pos="1651000" algn="l"/>
                <a:tab pos="2470150" algn="l"/>
                <a:tab pos="4432300" algn="l"/>
                <a:tab pos="5251450" algn="l"/>
              </a:tabLst>
            </a:pPr>
            <a:r>
              <a:rPr dirty="0" sz="1800" b="0">
                <a:latin typeface="等线 Light"/>
                <a:cs typeface="等线 Light"/>
              </a:rPr>
              <a:t>欧盟</a:t>
            </a:r>
            <a:r>
              <a:rPr dirty="0" sz="1800" spc="10" b="0">
                <a:latin typeface="等线 Light"/>
                <a:cs typeface="等线 Light"/>
              </a:rPr>
              <a:t>：324.6</a:t>
            </a:r>
            <a:r>
              <a:rPr dirty="0" sz="1800" b="0">
                <a:latin typeface="等线 Light"/>
                <a:cs typeface="等线 Light"/>
              </a:rPr>
              <a:t>亿吨 </a:t>
            </a:r>
            <a:r>
              <a:rPr dirty="0" sz="1800" b="0">
                <a:solidFill>
                  <a:srgbClr val="595959"/>
                </a:solidFill>
                <a:latin typeface="等线 Light"/>
                <a:cs typeface="等线 Light"/>
              </a:rPr>
              <a:t>美国	欧盟	中国	俄罗斯（苏联）	日本	印度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99428" y="4013707"/>
            <a:ext cx="1701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中国：</a:t>
            </a:r>
            <a:r>
              <a:rPr dirty="0" sz="1800" spc="15" b="0">
                <a:latin typeface="等线 Light"/>
                <a:cs typeface="等线 Light"/>
              </a:rPr>
              <a:t>131</a:t>
            </a:r>
            <a:r>
              <a:rPr dirty="0" sz="1800" spc="10" b="0">
                <a:latin typeface="等线 Light"/>
                <a:cs typeface="等线 Light"/>
              </a:rPr>
              <a:t>.</a:t>
            </a:r>
            <a:r>
              <a:rPr dirty="0" sz="1800" spc="20" b="0">
                <a:latin typeface="等线 Light"/>
                <a:cs typeface="等线 Light"/>
              </a:rPr>
              <a:t>6</a:t>
            </a:r>
            <a:r>
              <a:rPr dirty="0" sz="1800" b="0">
                <a:latin typeface="等线 Light"/>
                <a:cs typeface="等线 Light"/>
              </a:rPr>
              <a:t>亿吨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92552" y="2553715"/>
            <a:ext cx="18542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0">
                <a:latin typeface="等线 Light"/>
                <a:cs typeface="等线 Light"/>
              </a:rPr>
              <a:t>俄罗斯（苏联）：  </a:t>
            </a:r>
            <a:r>
              <a:rPr dirty="0" sz="1800" spc="15" b="0">
                <a:latin typeface="等线 Light"/>
                <a:cs typeface="等线 Light"/>
              </a:rPr>
              <a:t>101.0</a:t>
            </a:r>
            <a:r>
              <a:rPr dirty="0" sz="1800" b="0">
                <a:latin typeface="等线 Light"/>
                <a:cs typeface="等线 Light"/>
              </a:rPr>
              <a:t>亿吨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132588"/>
            <a:ext cx="9245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人均碳排放比例-如何计算也是个问题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875" y="1672314"/>
            <a:ext cx="5278206" cy="46274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2921" y="1347707"/>
            <a:ext cx="3469818" cy="47690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87955" y="6337300"/>
            <a:ext cx="4025900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0" indent="-139700">
              <a:lnSpc>
                <a:spcPts val="1910"/>
              </a:lnSpc>
              <a:spcBef>
                <a:spcPts val="100"/>
              </a:spcBef>
              <a:buChar char="*"/>
              <a:tabLst>
                <a:tab pos="152400" algn="l"/>
              </a:tabLst>
            </a:pPr>
            <a:r>
              <a:rPr dirty="0" sz="1600" b="0">
                <a:latin typeface="等线 Light"/>
                <a:cs typeface="等线 Light"/>
              </a:rPr>
              <a:t>欧盟：英、德、法意、西</a:t>
            </a:r>
            <a:endParaRPr sz="1600">
              <a:latin typeface="等线 Light"/>
              <a:cs typeface="等线 Light"/>
            </a:endParaRPr>
          </a:p>
          <a:p>
            <a:pPr marL="152400" indent="-139700">
              <a:lnSpc>
                <a:spcPts val="1910"/>
              </a:lnSpc>
              <a:buChar char="*"/>
              <a:tabLst>
                <a:tab pos="152400" algn="l"/>
              </a:tabLst>
            </a:pPr>
            <a:r>
              <a:rPr dirty="0" sz="1600" b="0">
                <a:latin typeface="等线 Light"/>
                <a:cs typeface="等线 Light"/>
              </a:rPr>
              <a:t>伞形集团：美、加、澳、新、俄、乌、挪威</a:t>
            </a:r>
            <a:endParaRPr sz="16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10083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中国碳减排的战略目标：碳达峰、碳中和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3242929" y="4399093"/>
            <a:ext cx="5986145" cy="2239010"/>
            <a:chOff x="3242929" y="4399093"/>
            <a:chExt cx="5986145" cy="2239010"/>
          </a:xfrm>
        </p:grpSpPr>
        <p:sp>
          <p:nvSpPr>
            <p:cNvPr id="4" name="object 4"/>
            <p:cNvSpPr/>
            <p:nvPr/>
          </p:nvSpPr>
          <p:spPr>
            <a:xfrm>
              <a:off x="3242929" y="6426496"/>
              <a:ext cx="5986145" cy="76200"/>
            </a:xfrm>
            <a:custGeom>
              <a:avLst/>
              <a:gdLst/>
              <a:ahLst/>
              <a:cxnLst/>
              <a:rect l="l" t="t" r="r" b="b"/>
              <a:pathLst>
                <a:path w="5986145" h="76200">
                  <a:moveTo>
                    <a:pt x="5909929" y="41274"/>
                  </a:moveTo>
                  <a:lnTo>
                    <a:pt x="5909929" y="76200"/>
                  </a:lnTo>
                  <a:lnTo>
                    <a:pt x="5979779" y="41275"/>
                  </a:lnTo>
                  <a:lnTo>
                    <a:pt x="5909929" y="41274"/>
                  </a:lnTo>
                  <a:close/>
                </a:path>
                <a:path w="5986145" h="76200">
                  <a:moveTo>
                    <a:pt x="5909929" y="34924"/>
                  </a:moveTo>
                  <a:lnTo>
                    <a:pt x="5909929" y="41274"/>
                  </a:lnTo>
                  <a:lnTo>
                    <a:pt x="5922660" y="41275"/>
                  </a:lnTo>
                  <a:lnTo>
                    <a:pt x="5922660" y="34925"/>
                  </a:lnTo>
                  <a:lnTo>
                    <a:pt x="5909929" y="34924"/>
                  </a:lnTo>
                  <a:close/>
                </a:path>
                <a:path w="5986145" h="76200">
                  <a:moveTo>
                    <a:pt x="5909929" y="0"/>
                  </a:moveTo>
                  <a:lnTo>
                    <a:pt x="5909929" y="34924"/>
                  </a:lnTo>
                  <a:lnTo>
                    <a:pt x="5922660" y="34925"/>
                  </a:lnTo>
                  <a:lnTo>
                    <a:pt x="5922660" y="41275"/>
                  </a:lnTo>
                  <a:lnTo>
                    <a:pt x="5979781" y="41273"/>
                  </a:lnTo>
                  <a:lnTo>
                    <a:pt x="5986129" y="38100"/>
                  </a:lnTo>
                  <a:lnTo>
                    <a:pt x="5909929" y="0"/>
                  </a:lnTo>
                  <a:close/>
                </a:path>
                <a:path w="5986145" h="76200">
                  <a:moveTo>
                    <a:pt x="0" y="34923"/>
                  </a:moveTo>
                  <a:lnTo>
                    <a:pt x="0" y="41273"/>
                  </a:lnTo>
                  <a:lnTo>
                    <a:pt x="5909929" y="41274"/>
                  </a:lnTo>
                  <a:lnTo>
                    <a:pt x="5909929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21394" y="4427668"/>
              <a:ext cx="4987290" cy="2072639"/>
            </a:xfrm>
            <a:custGeom>
              <a:avLst/>
              <a:gdLst/>
              <a:ahLst/>
              <a:cxnLst/>
              <a:rect l="l" t="t" r="r" b="b"/>
              <a:pathLst>
                <a:path w="4987290" h="2072639">
                  <a:moveTo>
                    <a:pt x="0" y="867345"/>
                  </a:moveTo>
                  <a:lnTo>
                    <a:pt x="21364" y="817507"/>
                  </a:lnTo>
                  <a:lnTo>
                    <a:pt x="42775" y="767814"/>
                  </a:lnTo>
                  <a:lnTo>
                    <a:pt x="64279" y="718415"/>
                  </a:lnTo>
                  <a:lnTo>
                    <a:pt x="85922" y="669455"/>
                  </a:lnTo>
                  <a:lnTo>
                    <a:pt x="107751" y="621082"/>
                  </a:lnTo>
                  <a:lnTo>
                    <a:pt x="129812" y="573440"/>
                  </a:lnTo>
                  <a:lnTo>
                    <a:pt x="152151" y="526678"/>
                  </a:lnTo>
                  <a:lnTo>
                    <a:pt x="174816" y="480940"/>
                  </a:lnTo>
                  <a:lnTo>
                    <a:pt x="197852" y="436375"/>
                  </a:lnTo>
                  <a:lnTo>
                    <a:pt x="221306" y="393128"/>
                  </a:lnTo>
                  <a:lnTo>
                    <a:pt x="245224" y="351346"/>
                  </a:lnTo>
                  <a:lnTo>
                    <a:pt x="269653" y="311175"/>
                  </a:lnTo>
                  <a:lnTo>
                    <a:pt x="294639" y="272762"/>
                  </a:lnTo>
                  <a:lnTo>
                    <a:pt x="320228" y="236253"/>
                  </a:lnTo>
                  <a:lnTo>
                    <a:pt x="346468" y="201795"/>
                  </a:lnTo>
                  <a:lnTo>
                    <a:pt x="373404" y="169534"/>
                  </a:lnTo>
                  <a:lnTo>
                    <a:pt x="401083" y="139617"/>
                  </a:lnTo>
                  <a:lnTo>
                    <a:pt x="429551" y="112190"/>
                  </a:lnTo>
                  <a:lnTo>
                    <a:pt x="458855" y="87400"/>
                  </a:lnTo>
                  <a:lnTo>
                    <a:pt x="520156" y="46316"/>
                  </a:lnTo>
                  <a:lnTo>
                    <a:pt x="585357" y="17535"/>
                  </a:lnTo>
                  <a:lnTo>
                    <a:pt x="654829" y="2232"/>
                  </a:lnTo>
                  <a:lnTo>
                    <a:pt x="691283" y="0"/>
                  </a:lnTo>
                  <a:lnTo>
                    <a:pt x="728945" y="1576"/>
                  </a:lnTo>
                  <a:lnTo>
                    <a:pt x="767860" y="7107"/>
                  </a:lnTo>
                  <a:lnTo>
                    <a:pt x="808075" y="16740"/>
                  </a:lnTo>
                  <a:lnTo>
                    <a:pt x="862424" y="37466"/>
                  </a:lnTo>
                  <a:lnTo>
                    <a:pt x="919920" y="68793"/>
                  </a:lnTo>
                  <a:lnTo>
                    <a:pt x="980309" y="109815"/>
                  </a:lnTo>
                  <a:lnTo>
                    <a:pt x="1011509" y="133679"/>
                  </a:lnTo>
                  <a:lnTo>
                    <a:pt x="1043337" y="159625"/>
                  </a:lnTo>
                  <a:lnTo>
                    <a:pt x="1075760" y="187542"/>
                  </a:lnTo>
                  <a:lnTo>
                    <a:pt x="1108747" y="217315"/>
                  </a:lnTo>
                  <a:lnTo>
                    <a:pt x="1142266" y="248832"/>
                  </a:lnTo>
                  <a:lnTo>
                    <a:pt x="1176286" y="281978"/>
                  </a:lnTo>
                  <a:lnTo>
                    <a:pt x="1210773" y="316641"/>
                  </a:lnTo>
                  <a:lnTo>
                    <a:pt x="1245698" y="352706"/>
                  </a:lnTo>
                  <a:lnTo>
                    <a:pt x="1281027" y="390062"/>
                  </a:lnTo>
                  <a:lnTo>
                    <a:pt x="1316728" y="428593"/>
                  </a:lnTo>
                  <a:lnTo>
                    <a:pt x="1352771" y="468187"/>
                  </a:lnTo>
                  <a:lnTo>
                    <a:pt x="1389123" y="508730"/>
                  </a:lnTo>
                  <a:lnTo>
                    <a:pt x="1425752" y="550110"/>
                  </a:lnTo>
                  <a:lnTo>
                    <a:pt x="1462626" y="592212"/>
                  </a:lnTo>
                  <a:lnTo>
                    <a:pt x="1499714" y="634922"/>
                  </a:lnTo>
                  <a:lnTo>
                    <a:pt x="1536984" y="678129"/>
                  </a:lnTo>
                  <a:lnTo>
                    <a:pt x="1574403" y="721718"/>
                  </a:lnTo>
                  <a:lnTo>
                    <a:pt x="1611940" y="765575"/>
                  </a:lnTo>
                  <a:lnTo>
                    <a:pt x="1649564" y="809588"/>
                  </a:lnTo>
                  <a:lnTo>
                    <a:pt x="1687241" y="853643"/>
                  </a:lnTo>
                  <a:lnTo>
                    <a:pt x="1724942" y="897627"/>
                  </a:lnTo>
                  <a:lnTo>
                    <a:pt x="1762632" y="941426"/>
                  </a:lnTo>
                  <a:lnTo>
                    <a:pt x="1800282" y="984926"/>
                  </a:lnTo>
                  <a:lnTo>
                    <a:pt x="1837858" y="1028015"/>
                  </a:lnTo>
                  <a:lnTo>
                    <a:pt x="1875329" y="1070579"/>
                  </a:lnTo>
                  <a:lnTo>
                    <a:pt x="1912663" y="1112505"/>
                  </a:lnTo>
                  <a:lnTo>
                    <a:pt x="1949829" y="1153678"/>
                  </a:lnTo>
                  <a:lnTo>
                    <a:pt x="1986794" y="1193986"/>
                  </a:lnTo>
                  <a:lnTo>
                    <a:pt x="2023526" y="1233316"/>
                  </a:lnTo>
                  <a:lnTo>
                    <a:pt x="2059995" y="1271553"/>
                  </a:lnTo>
                  <a:lnTo>
                    <a:pt x="2096167" y="1308585"/>
                  </a:lnTo>
                  <a:lnTo>
                    <a:pt x="2132011" y="1344298"/>
                  </a:lnTo>
                  <a:lnTo>
                    <a:pt x="2167495" y="1378578"/>
                  </a:lnTo>
                  <a:lnTo>
                    <a:pt x="2202588" y="1411313"/>
                  </a:lnTo>
                  <a:lnTo>
                    <a:pt x="2237257" y="1442388"/>
                  </a:lnTo>
                  <a:lnTo>
                    <a:pt x="2271471" y="1471691"/>
                  </a:lnTo>
                  <a:lnTo>
                    <a:pt x="2305197" y="1499108"/>
                  </a:lnTo>
                  <a:lnTo>
                    <a:pt x="2338404" y="1524525"/>
                  </a:lnTo>
                  <a:lnTo>
                    <a:pt x="2371061" y="1547829"/>
                  </a:lnTo>
                  <a:lnTo>
                    <a:pt x="2421091" y="1581301"/>
                  </a:lnTo>
                  <a:lnTo>
                    <a:pt x="2470732" y="1612840"/>
                  </a:lnTo>
                  <a:lnTo>
                    <a:pt x="2520000" y="1642523"/>
                  </a:lnTo>
                  <a:lnTo>
                    <a:pt x="2568910" y="1670428"/>
                  </a:lnTo>
                  <a:lnTo>
                    <a:pt x="2617479" y="1696630"/>
                  </a:lnTo>
                  <a:lnTo>
                    <a:pt x="2665722" y="1721209"/>
                  </a:lnTo>
                  <a:lnTo>
                    <a:pt x="2713654" y="1744240"/>
                  </a:lnTo>
                  <a:lnTo>
                    <a:pt x="2761291" y="1765801"/>
                  </a:lnTo>
                  <a:lnTo>
                    <a:pt x="2808650" y="1785969"/>
                  </a:lnTo>
                  <a:lnTo>
                    <a:pt x="2855745" y="1804822"/>
                  </a:lnTo>
                  <a:lnTo>
                    <a:pt x="2902592" y="1822436"/>
                  </a:lnTo>
                  <a:lnTo>
                    <a:pt x="2949208" y="1838888"/>
                  </a:lnTo>
                  <a:lnTo>
                    <a:pt x="2995607" y="1854257"/>
                  </a:lnTo>
                  <a:lnTo>
                    <a:pt x="3041806" y="1868618"/>
                  </a:lnTo>
                  <a:lnTo>
                    <a:pt x="3087820" y="1882049"/>
                  </a:lnTo>
                  <a:lnTo>
                    <a:pt x="3133665" y="1894628"/>
                  </a:lnTo>
                  <a:lnTo>
                    <a:pt x="3179356" y="1906431"/>
                  </a:lnTo>
                  <a:lnTo>
                    <a:pt x="3224910" y="1917536"/>
                  </a:lnTo>
                  <a:lnTo>
                    <a:pt x="3270341" y="1928019"/>
                  </a:lnTo>
                  <a:lnTo>
                    <a:pt x="3315666" y="1937958"/>
                  </a:lnTo>
                  <a:lnTo>
                    <a:pt x="3360901" y="1947431"/>
                  </a:lnTo>
                  <a:lnTo>
                    <a:pt x="3406060" y="1956514"/>
                  </a:lnTo>
                  <a:lnTo>
                    <a:pt x="3451161" y="1965284"/>
                  </a:lnTo>
                  <a:lnTo>
                    <a:pt x="3496217" y="1973818"/>
                  </a:lnTo>
                  <a:lnTo>
                    <a:pt x="3541246" y="1982195"/>
                  </a:lnTo>
                  <a:lnTo>
                    <a:pt x="3586262" y="1990490"/>
                  </a:lnTo>
                  <a:lnTo>
                    <a:pt x="3631282" y="1998782"/>
                  </a:lnTo>
                  <a:lnTo>
                    <a:pt x="3676322" y="2007146"/>
                  </a:lnTo>
                  <a:lnTo>
                    <a:pt x="3721396" y="2015661"/>
                  </a:lnTo>
                  <a:lnTo>
                    <a:pt x="3773607" y="2025140"/>
                  </a:lnTo>
                  <a:lnTo>
                    <a:pt x="3825623" y="2033614"/>
                  </a:lnTo>
                  <a:lnTo>
                    <a:pt x="3877450" y="2041125"/>
                  </a:lnTo>
                  <a:lnTo>
                    <a:pt x="3929098" y="2047716"/>
                  </a:lnTo>
                  <a:lnTo>
                    <a:pt x="3980575" y="2053428"/>
                  </a:lnTo>
                  <a:lnTo>
                    <a:pt x="4031888" y="2058303"/>
                  </a:lnTo>
                  <a:lnTo>
                    <a:pt x="4083046" y="2062383"/>
                  </a:lnTo>
                  <a:lnTo>
                    <a:pt x="4134057" y="2065709"/>
                  </a:lnTo>
                  <a:lnTo>
                    <a:pt x="4184929" y="2068324"/>
                  </a:lnTo>
                  <a:lnTo>
                    <a:pt x="4235671" y="2070270"/>
                  </a:lnTo>
                  <a:lnTo>
                    <a:pt x="4286290" y="2071588"/>
                  </a:lnTo>
                  <a:lnTo>
                    <a:pt x="4336795" y="2072320"/>
                  </a:lnTo>
                  <a:lnTo>
                    <a:pt x="4387193" y="2072507"/>
                  </a:lnTo>
                  <a:lnTo>
                    <a:pt x="4437494" y="2072193"/>
                  </a:lnTo>
                  <a:lnTo>
                    <a:pt x="4487705" y="2071418"/>
                  </a:lnTo>
                  <a:lnTo>
                    <a:pt x="4537834" y="2070225"/>
                  </a:lnTo>
                  <a:lnTo>
                    <a:pt x="4587890" y="2068655"/>
                  </a:lnTo>
                  <a:lnTo>
                    <a:pt x="4637880" y="2066751"/>
                  </a:lnTo>
                  <a:lnTo>
                    <a:pt x="4687813" y="2064553"/>
                  </a:lnTo>
                  <a:lnTo>
                    <a:pt x="4737698" y="2062104"/>
                  </a:lnTo>
                  <a:lnTo>
                    <a:pt x="4787541" y="2059447"/>
                  </a:lnTo>
                  <a:lnTo>
                    <a:pt x="4837352" y="2056621"/>
                  </a:lnTo>
                  <a:lnTo>
                    <a:pt x="4887138" y="2053670"/>
                  </a:lnTo>
                  <a:lnTo>
                    <a:pt x="4936908" y="2050636"/>
                  </a:lnTo>
                  <a:lnTo>
                    <a:pt x="4986670" y="2047559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23144" y="4427651"/>
              <a:ext cx="0" cy="2037080"/>
            </a:xfrm>
            <a:custGeom>
              <a:avLst/>
              <a:gdLst/>
              <a:ahLst/>
              <a:cxnLst/>
              <a:rect l="l" t="t" r="r" b="b"/>
              <a:pathLst>
                <a:path w="0" h="2037079">
                  <a:moveTo>
                    <a:pt x="0" y="0"/>
                  </a:moveTo>
                  <a:lnTo>
                    <a:pt x="1" y="2036943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506586" y="6039292"/>
              <a:ext cx="0" cy="595630"/>
            </a:xfrm>
            <a:custGeom>
              <a:avLst/>
              <a:gdLst/>
              <a:ahLst/>
              <a:cxnLst/>
              <a:rect l="l" t="t" r="r" b="b"/>
              <a:pathLst>
                <a:path w="0" h="595629">
                  <a:moveTo>
                    <a:pt x="0" y="0"/>
                  </a:moveTo>
                  <a:lnTo>
                    <a:pt x="1" y="595423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169142" y="6470396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2030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52585" y="6494779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2060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612" y="1125219"/>
            <a:ext cx="8280400" cy="3258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碳减排目标：</a:t>
            </a:r>
            <a:endParaRPr sz="2800">
              <a:latin typeface="等线 Light"/>
              <a:cs typeface="等线 Light"/>
            </a:endParaRPr>
          </a:p>
          <a:p>
            <a:pPr lvl="1" marL="698500" indent="-229235">
              <a:lnSpc>
                <a:spcPct val="100000"/>
              </a:lnSpc>
              <a:spcBef>
                <a:spcPts val="203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20" b="0">
                <a:latin typeface="等线 Light"/>
                <a:cs typeface="等线 Light"/>
              </a:rPr>
              <a:t>2030</a:t>
            </a:r>
            <a:r>
              <a:rPr dirty="0" sz="2400" b="0">
                <a:latin typeface="等线 Light"/>
                <a:cs typeface="等线 Light"/>
              </a:rPr>
              <a:t>年</a:t>
            </a: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碳达峰</a:t>
            </a:r>
            <a:r>
              <a:rPr dirty="0" sz="2400" b="0">
                <a:latin typeface="等线 Light"/>
                <a:cs typeface="等线 Light"/>
              </a:rPr>
              <a:t>：</a:t>
            </a:r>
            <a:endParaRPr sz="2400">
              <a:latin typeface="等线 Light"/>
              <a:cs typeface="等线 Light"/>
            </a:endParaRPr>
          </a:p>
          <a:p>
            <a:pPr lvl="2" marL="1155700" indent="-228600">
              <a:lnSpc>
                <a:spcPct val="100000"/>
              </a:lnSpc>
              <a:spcBef>
                <a:spcPts val="1814"/>
              </a:spcBef>
              <a:buFont typeface="Arial"/>
              <a:buChar char="•"/>
              <a:tabLst>
                <a:tab pos="1155700" algn="l"/>
              </a:tabLst>
            </a:pPr>
            <a:r>
              <a:rPr dirty="0" sz="2000" b="0">
                <a:latin typeface="等线 Light"/>
                <a:cs typeface="等线 Light"/>
              </a:rPr>
              <a:t>碳排放</a:t>
            </a:r>
            <a:r>
              <a:rPr dirty="0" sz="2000" b="1">
                <a:solidFill>
                  <a:srgbClr val="4472C4"/>
                </a:solidFill>
                <a:latin typeface="等线"/>
                <a:cs typeface="等线"/>
              </a:rPr>
              <a:t>增量为零</a:t>
            </a:r>
            <a:r>
              <a:rPr dirty="0" sz="2000" b="0">
                <a:latin typeface="等线 Light"/>
                <a:cs typeface="等线 Light"/>
              </a:rPr>
              <a:t>，大气中温室气体总含量还在增加</a:t>
            </a:r>
            <a:endParaRPr sz="2000">
              <a:latin typeface="等线 Light"/>
              <a:cs typeface="等线 Light"/>
            </a:endParaRPr>
          </a:p>
          <a:p>
            <a:pPr lvl="1" marL="698500" indent="-229235">
              <a:lnSpc>
                <a:spcPct val="100000"/>
              </a:lnSpc>
              <a:spcBef>
                <a:spcPts val="18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20" b="0">
                <a:latin typeface="等线 Light"/>
                <a:cs typeface="等线 Light"/>
              </a:rPr>
              <a:t>2060</a:t>
            </a:r>
            <a:r>
              <a:rPr dirty="0" sz="2400" b="0">
                <a:latin typeface="等线 Light"/>
                <a:cs typeface="等线 Light"/>
              </a:rPr>
              <a:t>年</a:t>
            </a:r>
            <a:r>
              <a:rPr dirty="0" sz="2400" b="1">
                <a:solidFill>
                  <a:srgbClr val="4472C4"/>
                </a:solidFill>
                <a:latin typeface="等线"/>
                <a:cs typeface="等线"/>
              </a:rPr>
              <a:t>碳中和</a:t>
            </a:r>
            <a:r>
              <a:rPr dirty="0" sz="2400" b="0">
                <a:latin typeface="等线 Light"/>
                <a:cs typeface="等线 Light"/>
              </a:rPr>
              <a:t>：</a:t>
            </a:r>
            <a:endParaRPr sz="2400">
              <a:latin typeface="等线 Light"/>
              <a:cs typeface="等线 Light"/>
            </a:endParaRPr>
          </a:p>
          <a:p>
            <a:pPr lvl="2" marL="1155700" indent="-228600">
              <a:lnSpc>
                <a:spcPct val="100000"/>
              </a:lnSpc>
              <a:spcBef>
                <a:spcPts val="1814"/>
              </a:spcBef>
              <a:buFont typeface="Arial"/>
              <a:buChar char="•"/>
              <a:tabLst>
                <a:tab pos="1155700" algn="l"/>
              </a:tabLst>
            </a:pPr>
            <a:r>
              <a:rPr dirty="0" sz="2000" b="1">
                <a:solidFill>
                  <a:srgbClr val="4472C4"/>
                </a:solidFill>
                <a:latin typeface="等线"/>
                <a:cs typeface="等线"/>
              </a:rPr>
              <a:t>零排放</a:t>
            </a:r>
            <a:r>
              <a:rPr dirty="0" sz="2000" b="0">
                <a:latin typeface="等线 Light"/>
                <a:cs typeface="等线 Light"/>
              </a:rPr>
              <a:t>（排多少要中和多少），大气中温室气体</a:t>
            </a:r>
            <a:r>
              <a:rPr dirty="0" sz="2000" b="1">
                <a:solidFill>
                  <a:srgbClr val="4472C4"/>
                </a:solidFill>
                <a:latin typeface="等线"/>
                <a:cs typeface="等线"/>
              </a:rPr>
              <a:t>总含量不再增加</a:t>
            </a:r>
            <a:endParaRPr sz="2000">
              <a:latin typeface="等线"/>
              <a:cs typeface="等线"/>
            </a:endParaRPr>
          </a:p>
          <a:p>
            <a:pPr algn="ctr" marR="298450">
              <a:lnSpc>
                <a:spcPct val="100000"/>
              </a:lnSpc>
              <a:spcBef>
                <a:spcPts val="1905"/>
              </a:spcBef>
            </a:pPr>
            <a:r>
              <a:rPr dirty="0" sz="1800" b="0">
                <a:latin typeface="等线 Light"/>
                <a:cs typeface="等线 Light"/>
              </a:rPr>
              <a:t>碳达峰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81287" y="5680964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碳中和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4831" y="3912780"/>
            <a:ext cx="76200" cy="2537460"/>
          </a:xfrm>
          <a:custGeom>
            <a:avLst/>
            <a:gdLst/>
            <a:ahLst/>
            <a:cxnLst/>
            <a:rect l="l" t="t" r="r" b="b"/>
            <a:pathLst>
              <a:path w="76200" h="2537460">
                <a:moveTo>
                  <a:pt x="41275" y="63500"/>
                </a:moveTo>
                <a:lnTo>
                  <a:pt x="34925" y="63500"/>
                </a:lnTo>
                <a:lnTo>
                  <a:pt x="34923" y="2537268"/>
                </a:lnTo>
                <a:lnTo>
                  <a:pt x="41273" y="2537268"/>
                </a:lnTo>
                <a:lnTo>
                  <a:pt x="41275" y="63500"/>
                </a:lnTo>
                <a:close/>
              </a:path>
              <a:path w="76200" h="2537460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537460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54379" y="6455155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2020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79838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双碳的实质——环境</a:t>
            </a:r>
            <a:r>
              <a:rPr dirty="0" sz="4400" spc="-60"/>
              <a:t> </a:t>
            </a:r>
            <a:r>
              <a:rPr dirty="0" sz="4400"/>
              <a:t>&amp;</a:t>
            </a:r>
            <a:r>
              <a:rPr dirty="0" sz="4400" spc="-60"/>
              <a:t> </a:t>
            </a:r>
            <a:r>
              <a:rPr dirty="0" sz="4400"/>
              <a:t>能源问题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186" y="2079992"/>
            <a:ext cx="5014205" cy="35099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95572" y="5783580"/>
            <a:ext cx="1651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>
                <a:latin typeface="等线 Light"/>
                <a:cs typeface="等线 Light"/>
              </a:rPr>
              <a:t>环境问题</a:t>
            </a:r>
            <a:endParaRPr sz="3200">
              <a:latin typeface="等线 Light"/>
              <a:cs typeface="等线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68017" y="5786628"/>
            <a:ext cx="16510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>
                <a:latin typeface="等线 Light"/>
                <a:cs typeface="等线 Light"/>
              </a:rPr>
              <a:t>能源问题</a:t>
            </a:r>
            <a:endParaRPr sz="3200">
              <a:latin typeface="等线 Light"/>
              <a:cs typeface="等线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0609" y="2079992"/>
            <a:ext cx="4865815" cy="35305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16664" y="3513835"/>
            <a:ext cx="5340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100" b="0">
                <a:latin typeface="等线 Light"/>
                <a:cs typeface="等线 Light"/>
              </a:rPr>
              <a:t>+</a:t>
            </a:r>
            <a:endParaRPr sz="60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2819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全球的情况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415" y="1421255"/>
            <a:ext cx="7815098" cy="502207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6172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碳减排对中国的战略意义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38601" y="1140460"/>
            <a:ext cx="6355080" cy="104394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296545" indent="-284480">
              <a:lnSpc>
                <a:spcPct val="100000"/>
              </a:lnSpc>
              <a:spcBef>
                <a:spcPts val="745"/>
              </a:spcBef>
              <a:buAutoNum type="arabicPlain"/>
              <a:tabLst>
                <a:tab pos="297180" algn="l"/>
              </a:tabLst>
            </a:pPr>
            <a:r>
              <a:rPr dirty="0" sz="2800" b="0">
                <a:latin typeface="等线 Light"/>
                <a:cs typeface="等线 Light"/>
              </a:rPr>
              <a:t>替代石油、缓解国际运油通道战略威胁</a:t>
            </a:r>
            <a:endParaRPr sz="2800">
              <a:latin typeface="等线 Light"/>
              <a:cs typeface="等线 Light"/>
            </a:endParaRPr>
          </a:p>
          <a:p>
            <a:pPr marL="296545" indent="-284480">
              <a:lnSpc>
                <a:spcPct val="100000"/>
              </a:lnSpc>
              <a:spcBef>
                <a:spcPts val="650"/>
              </a:spcBef>
              <a:buAutoNum type="arabicPlain"/>
              <a:tabLst>
                <a:tab pos="297180" algn="l"/>
              </a:tabLst>
            </a:pPr>
            <a:r>
              <a:rPr dirty="0" sz="2800" b="0">
                <a:latin typeface="等线 Light"/>
                <a:cs typeface="等线 Light"/>
              </a:rPr>
              <a:t>推进高能耗的低端产业升级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2358" y="2026813"/>
            <a:ext cx="6229779" cy="369460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7597" y="2779746"/>
            <a:ext cx="5196205" cy="2588895"/>
            <a:chOff x="307597" y="2779746"/>
            <a:chExt cx="5196205" cy="2588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513" y="2779746"/>
              <a:ext cx="5019708" cy="258828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647" y="3155159"/>
              <a:ext cx="2565400" cy="719455"/>
            </a:xfrm>
            <a:custGeom>
              <a:avLst/>
              <a:gdLst/>
              <a:ahLst/>
              <a:cxnLst/>
              <a:rect l="l" t="t" r="r" b="b"/>
              <a:pathLst>
                <a:path w="2565400" h="719454">
                  <a:moveTo>
                    <a:pt x="0" y="359478"/>
                  </a:moveTo>
                  <a:lnTo>
                    <a:pt x="7524" y="320308"/>
                  </a:lnTo>
                  <a:lnTo>
                    <a:pt x="29578" y="282361"/>
                  </a:lnTo>
                  <a:lnTo>
                    <a:pt x="65377" y="245855"/>
                  </a:lnTo>
                  <a:lnTo>
                    <a:pt x="114140" y="211009"/>
                  </a:lnTo>
                  <a:lnTo>
                    <a:pt x="175085" y="178042"/>
                  </a:lnTo>
                  <a:lnTo>
                    <a:pt x="209880" y="162332"/>
                  </a:lnTo>
                  <a:lnTo>
                    <a:pt x="247428" y="147174"/>
                  </a:lnTo>
                  <a:lnTo>
                    <a:pt x="287630" y="132596"/>
                  </a:lnTo>
                  <a:lnTo>
                    <a:pt x="330389" y="118625"/>
                  </a:lnTo>
                  <a:lnTo>
                    <a:pt x="375606" y="105288"/>
                  </a:lnTo>
                  <a:lnTo>
                    <a:pt x="423183" y="92613"/>
                  </a:lnTo>
                  <a:lnTo>
                    <a:pt x="473024" y="80627"/>
                  </a:lnTo>
                  <a:lnTo>
                    <a:pt x="525030" y="69358"/>
                  </a:lnTo>
                  <a:lnTo>
                    <a:pt x="579104" y="58833"/>
                  </a:lnTo>
                  <a:lnTo>
                    <a:pt x="635147" y="49079"/>
                  </a:lnTo>
                  <a:lnTo>
                    <a:pt x="693062" y="40124"/>
                  </a:lnTo>
                  <a:lnTo>
                    <a:pt x="752752" y="31995"/>
                  </a:lnTo>
                  <a:lnTo>
                    <a:pt x="814117" y="24720"/>
                  </a:lnTo>
                  <a:lnTo>
                    <a:pt x="877061" y="18326"/>
                  </a:lnTo>
                  <a:lnTo>
                    <a:pt x="941486" y="12840"/>
                  </a:lnTo>
                  <a:lnTo>
                    <a:pt x="1007294" y="8291"/>
                  </a:lnTo>
                  <a:lnTo>
                    <a:pt x="1074387" y="4704"/>
                  </a:lnTo>
                  <a:lnTo>
                    <a:pt x="1142667" y="2109"/>
                  </a:lnTo>
                  <a:lnTo>
                    <a:pt x="1212037" y="531"/>
                  </a:lnTo>
                  <a:lnTo>
                    <a:pt x="1282399" y="0"/>
                  </a:lnTo>
                  <a:lnTo>
                    <a:pt x="1352760" y="531"/>
                  </a:lnTo>
                  <a:lnTo>
                    <a:pt x="1422130" y="2109"/>
                  </a:lnTo>
                  <a:lnTo>
                    <a:pt x="1490410" y="4704"/>
                  </a:lnTo>
                  <a:lnTo>
                    <a:pt x="1557503" y="8291"/>
                  </a:lnTo>
                  <a:lnTo>
                    <a:pt x="1623311" y="12840"/>
                  </a:lnTo>
                  <a:lnTo>
                    <a:pt x="1687736" y="18326"/>
                  </a:lnTo>
                  <a:lnTo>
                    <a:pt x="1750680" y="24720"/>
                  </a:lnTo>
                  <a:lnTo>
                    <a:pt x="1812046" y="31995"/>
                  </a:lnTo>
                  <a:lnTo>
                    <a:pt x="1871735" y="40124"/>
                  </a:lnTo>
                  <a:lnTo>
                    <a:pt x="1929650" y="49079"/>
                  </a:lnTo>
                  <a:lnTo>
                    <a:pt x="1985694" y="58833"/>
                  </a:lnTo>
                  <a:lnTo>
                    <a:pt x="2039767" y="69358"/>
                  </a:lnTo>
                  <a:lnTo>
                    <a:pt x="2091773" y="80627"/>
                  </a:lnTo>
                  <a:lnTo>
                    <a:pt x="2141614" y="92613"/>
                  </a:lnTo>
                  <a:lnTo>
                    <a:pt x="2189192" y="105288"/>
                  </a:lnTo>
                  <a:lnTo>
                    <a:pt x="2234409" y="118625"/>
                  </a:lnTo>
                  <a:lnTo>
                    <a:pt x="2277168" y="132596"/>
                  </a:lnTo>
                  <a:lnTo>
                    <a:pt x="2317370" y="147174"/>
                  </a:lnTo>
                  <a:lnTo>
                    <a:pt x="2354918" y="162332"/>
                  </a:lnTo>
                  <a:lnTo>
                    <a:pt x="2389713" y="178042"/>
                  </a:lnTo>
                  <a:lnTo>
                    <a:pt x="2450658" y="211009"/>
                  </a:lnTo>
                  <a:lnTo>
                    <a:pt x="2499421" y="245855"/>
                  </a:lnTo>
                  <a:lnTo>
                    <a:pt x="2535220" y="282361"/>
                  </a:lnTo>
                  <a:lnTo>
                    <a:pt x="2557274" y="320308"/>
                  </a:lnTo>
                  <a:lnTo>
                    <a:pt x="2564799" y="359478"/>
                  </a:lnTo>
                  <a:lnTo>
                    <a:pt x="2562901" y="379201"/>
                  </a:lnTo>
                  <a:lnTo>
                    <a:pt x="2548014" y="417787"/>
                  </a:lnTo>
                  <a:lnTo>
                    <a:pt x="2518990" y="455041"/>
                  </a:lnTo>
                  <a:lnTo>
                    <a:pt x="2476611" y="490745"/>
                  </a:lnTo>
                  <a:lnTo>
                    <a:pt x="2421659" y="524678"/>
                  </a:lnTo>
                  <a:lnTo>
                    <a:pt x="2354918" y="556623"/>
                  </a:lnTo>
                  <a:lnTo>
                    <a:pt x="2317370" y="571781"/>
                  </a:lnTo>
                  <a:lnTo>
                    <a:pt x="2277168" y="586359"/>
                  </a:lnTo>
                  <a:lnTo>
                    <a:pt x="2234409" y="600330"/>
                  </a:lnTo>
                  <a:lnTo>
                    <a:pt x="2189192" y="613667"/>
                  </a:lnTo>
                  <a:lnTo>
                    <a:pt x="2141614" y="626342"/>
                  </a:lnTo>
                  <a:lnTo>
                    <a:pt x="2091773" y="638328"/>
                  </a:lnTo>
                  <a:lnTo>
                    <a:pt x="2039767" y="649597"/>
                  </a:lnTo>
                  <a:lnTo>
                    <a:pt x="1985694" y="660122"/>
                  </a:lnTo>
                  <a:lnTo>
                    <a:pt x="1929650" y="669876"/>
                  </a:lnTo>
                  <a:lnTo>
                    <a:pt x="1871735" y="678831"/>
                  </a:lnTo>
                  <a:lnTo>
                    <a:pt x="1812046" y="686960"/>
                  </a:lnTo>
                  <a:lnTo>
                    <a:pt x="1750680" y="694235"/>
                  </a:lnTo>
                  <a:lnTo>
                    <a:pt x="1687736" y="700629"/>
                  </a:lnTo>
                  <a:lnTo>
                    <a:pt x="1623311" y="706115"/>
                  </a:lnTo>
                  <a:lnTo>
                    <a:pt x="1557503" y="710664"/>
                  </a:lnTo>
                  <a:lnTo>
                    <a:pt x="1490410" y="714251"/>
                  </a:lnTo>
                  <a:lnTo>
                    <a:pt x="1422130" y="716846"/>
                  </a:lnTo>
                  <a:lnTo>
                    <a:pt x="1352760" y="718424"/>
                  </a:lnTo>
                  <a:lnTo>
                    <a:pt x="1282399" y="718956"/>
                  </a:lnTo>
                  <a:lnTo>
                    <a:pt x="1212037" y="718424"/>
                  </a:lnTo>
                  <a:lnTo>
                    <a:pt x="1142667" y="716846"/>
                  </a:lnTo>
                  <a:lnTo>
                    <a:pt x="1074387" y="714251"/>
                  </a:lnTo>
                  <a:lnTo>
                    <a:pt x="1007294" y="710664"/>
                  </a:lnTo>
                  <a:lnTo>
                    <a:pt x="941486" y="706115"/>
                  </a:lnTo>
                  <a:lnTo>
                    <a:pt x="877061" y="700629"/>
                  </a:lnTo>
                  <a:lnTo>
                    <a:pt x="814117" y="694235"/>
                  </a:lnTo>
                  <a:lnTo>
                    <a:pt x="752752" y="686960"/>
                  </a:lnTo>
                  <a:lnTo>
                    <a:pt x="693062" y="678831"/>
                  </a:lnTo>
                  <a:lnTo>
                    <a:pt x="635147" y="669876"/>
                  </a:lnTo>
                  <a:lnTo>
                    <a:pt x="579104" y="660122"/>
                  </a:lnTo>
                  <a:lnTo>
                    <a:pt x="525030" y="649597"/>
                  </a:lnTo>
                  <a:lnTo>
                    <a:pt x="473024" y="638328"/>
                  </a:lnTo>
                  <a:lnTo>
                    <a:pt x="423183" y="626342"/>
                  </a:lnTo>
                  <a:lnTo>
                    <a:pt x="375606" y="613667"/>
                  </a:lnTo>
                  <a:lnTo>
                    <a:pt x="330389" y="600330"/>
                  </a:lnTo>
                  <a:lnTo>
                    <a:pt x="287630" y="586359"/>
                  </a:lnTo>
                  <a:lnTo>
                    <a:pt x="247428" y="571781"/>
                  </a:lnTo>
                  <a:lnTo>
                    <a:pt x="209880" y="556623"/>
                  </a:lnTo>
                  <a:lnTo>
                    <a:pt x="175085" y="540913"/>
                  </a:lnTo>
                  <a:lnTo>
                    <a:pt x="114140" y="507946"/>
                  </a:lnTo>
                  <a:lnTo>
                    <a:pt x="65377" y="473100"/>
                  </a:lnTo>
                  <a:lnTo>
                    <a:pt x="29578" y="436594"/>
                  </a:lnTo>
                  <a:lnTo>
                    <a:pt x="7524" y="398647"/>
                  </a:lnTo>
                  <a:lnTo>
                    <a:pt x="0" y="35947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915674" y="5641340"/>
            <a:ext cx="40386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0">
                <a:latin typeface="等线 Light"/>
                <a:cs typeface="等线 Light"/>
              </a:rPr>
              <a:t>石油占我国能源结构近</a:t>
            </a:r>
            <a:r>
              <a:rPr dirty="0" sz="1800" spc="10" b="0">
                <a:latin typeface="等线 Light"/>
                <a:cs typeface="等线 Light"/>
              </a:rPr>
              <a:t>20</a:t>
            </a:r>
            <a:r>
              <a:rPr dirty="0" sz="1800" spc="5" b="0">
                <a:latin typeface="等线 Light"/>
                <a:cs typeface="等线 Light"/>
              </a:rPr>
              <a:t>%</a:t>
            </a:r>
            <a:r>
              <a:rPr dirty="0" sz="1800" b="0">
                <a:latin typeface="等线 Light"/>
                <a:cs typeface="等线 Light"/>
              </a:rPr>
              <a:t>，但对交通、 石化和军事等具有战略型意义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7328" y="5772403"/>
            <a:ext cx="28956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90500" marR="5080" indent="-177800">
              <a:lnSpc>
                <a:spcPts val="2110"/>
              </a:lnSpc>
              <a:spcBef>
                <a:spcPts val="210"/>
              </a:spcBef>
            </a:pPr>
            <a:r>
              <a:rPr dirty="0" sz="1800" b="0">
                <a:latin typeface="等线 Light"/>
                <a:cs typeface="等线 Light"/>
              </a:rPr>
              <a:t>我国进口石油比例超过</a:t>
            </a:r>
            <a:r>
              <a:rPr dirty="0" sz="1800" spc="10" b="0">
                <a:latin typeface="等线 Light"/>
                <a:cs typeface="等线 Light"/>
              </a:rPr>
              <a:t>70</a:t>
            </a:r>
            <a:r>
              <a:rPr dirty="0" sz="1800" spc="5" b="0">
                <a:latin typeface="等线 Light"/>
                <a:cs typeface="等线 Light"/>
              </a:rPr>
              <a:t>%</a:t>
            </a:r>
            <a:r>
              <a:rPr dirty="0" sz="1800" b="0">
                <a:latin typeface="等线 Light"/>
                <a:cs typeface="等线 Light"/>
              </a:rPr>
              <a:t>， 且运输通道受到战略威胁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937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双碳承受的代价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0907" y="1576830"/>
            <a:ext cx="2289553" cy="22783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67014" y="3876547"/>
            <a:ext cx="2819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33333"/>
                </a:solidFill>
                <a:latin typeface="微软雅黑"/>
                <a:cs typeface="微软雅黑"/>
              </a:rPr>
              <a:t>2019</a:t>
            </a:r>
            <a:r>
              <a:rPr dirty="0" sz="1800">
                <a:solidFill>
                  <a:srgbClr val="333333"/>
                </a:solidFill>
                <a:latin typeface="微软雅黑"/>
                <a:cs typeface="微软雅黑"/>
              </a:rPr>
              <a:t>年能源消费结构（</a:t>
            </a:r>
            <a:r>
              <a:rPr dirty="0" sz="1800" spc="-5">
                <a:solidFill>
                  <a:srgbClr val="333333"/>
                </a:solidFill>
                <a:latin typeface="微软雅黑"/>
                <a:cs typeface="微软雅黑"/>
              </a:rPr>
              <a:t>%</a:t>
            </a:r>
            <a:r>
              <a:rPr dirty="0" sz="1800">
                <a:solidFill>
                  <a:srgbClr val="333333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47" y="1634591"/>
            <a:ext cx="3901347" cy="21305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2858" y="3876547"/>
            <a:ext cx="3581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33333"/>
                </a:solidFill>
                <a:latin typeface="微软雅黑"/>
                <a:cs typeface="微软雅黑"/>
              </a:rPr>
              <a:t>2010～2018</a:t>
            </a:r>
            <a:r>
              <a:rPr dirty="0" sz="1800">
                <a:solidFill>
                  <a:srgbClr val="333333"/>
                </a:solidFill>
                <a:latin typeface="微软雅黑"/>
                <a:cs typeface="微软雅黑"/>
              </a:rPr>
              <a:t>年能源消费结构</a:t>
            </a:r>
            <a:r>
              <a:rPr dirty="0" sz="1800" spc="-5">
                <a:solidFill>
                  <a:srgbClr val="333333"/>
                </a:solidFill>
                <a:latin typeface="微软雅黑"/>
                <a:cs typeface="微软雅黑"/>
              </a:rPr>
              <a:t>（%）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6921" y="1441894"/>
            <a:ext cx="3921121" cy="227835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94641" y="3858259"/>
            <a:ext cx="2616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33333"/>
                </a:solidFill>
                <a:latin typeface="微软雅黑"/>
                <a:cs typeface="微软雅黑"/>
              </a:rPr>
              <a:t>2018</a:t>
            </a:r>
            <a:r>
              <a:rPr dirty="0" sz="1800">
                <a:solidFill>
                  <a:srgbClr val="333333"/>
                </a:solidFill>
                <a:latin typeface="微软雅黑"/>
                <a:cs typeface="微软雅黑"/>
              </a:rPr>
              <a:t>年能源消费横向对比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219" y="4444573"/>
            <a:ext cx="3015817" cy="15399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32351" y="6049771"/>
            <a:ext cx="40913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333333"/>
                </a:solidFill>
                <a:latin typeface="微软雅黑"/>
                <a:cs typeface="微软雅黑"/>
              </a:rPr>
              <a:t>2010～2019</a:t>
            </a:r>
            <a:r>
              <a:rPr dirty="0" sz="1800">
                <a:solidFill>
                  <a:srgbClr val="333333"/>
                </a:solidFill>
                <a:latin typeface="微软雅黑"/>
                <a:cs typeface="微软雅黑"/>
              </a:rPr>
              <a:t>年</a:t>
            </a:r>
            <a:r>
              <a:rPr dirty="0" sz="1800" spc="-5">
                <a:solidFill>
                  <a:srgbClr val="333333"/>
                </a:solidFill>
                <a:latin typeface="微软雅黑"/>
                <a:cs typeface="微软雅黑"/>
              </a:rPr>
              <a:t>GDP</a:t>
            </a:r>
            <a:r>
              <a:rPr dirty="0" sz="1800">
                <a:solidFill>
                  <a:srgbClr val="333333"/>
                </a:solidFill>
                <a:latin typeface="微软雅黑"/>
                <a:cs typeface="微软雅黑"/>
              </a:rPr>
              <a:t>增速和能源消费增速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0638" y="6049188"/>
            <a:ext cx="660400" cy="3022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800">
                <a:solidFill>
                  <a:srgbClr val="333333"/>
                </a:solidFill>
                <a:latin typeface="微软雅黑"/>
                <a:cs typeface="微软雅黑"/>
              </a:rPr>
              <a:t>（</a:t>
            </a:r>
            <a:r>
              <a:rPr dirty="0" sz="1800" spc="-5">
                <a:solidFill>
                  <a:srgbClr val="333333"/>
                </a:solidFill>
                <a:latin typeface="微软雅黑"/>
                <a:cs typeface="微软雅黑"/>
              </a:rPr>
              <a:t>%</a:t>
            </a:r>
            <a:r>
              <a:rPr dirty="0" sz="1800">
                <a:solidFill>
                  <a:srgbClr val="333333"/>
                </a:solidFill>
                <a:latin typeface="微软雅黑"/>
                <a:cs typeface="微软雅黑"/>
              </a:rPr>
              <a:t>）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87167" y="4356551"/>
            <a:ext cx="3616129" cy="20148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571244" y="6369811"/>
            <a:ext cx="3002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2020</a:t>
            </a:r>
            <a:r>
              <a:rPr dirty="0" sz="1800" b="0">
                <a:latin typeface="等线 Light"/>
                <a:cs typeface="等线 Light"/>
              </a:rPr>
              <a:t>年各省</a:t>
            </a:r>
            <a:r>
              <a:rPr dirty="0" sz="1800" spc="5" b="0">
                <a:latin typeface="等线 Light"/>
                <a:cs typeface="等线 Light"/>
              </a:rPr>
              <a:t>GDP</a:t>
            </a:r>
            <a:r>
              <a:rPr dirty="0" sz="1800" b="0">
                <a:latin typeface="等线 Light"/>
                <a:cs typeface="等线 Light"/>
              </a:rPr>
              <a:t>与用电量对比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73612" y="4185009"/>
            <a:ext cx="3271452" cy="218636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994" y="245363"/>
            <a:ext cx="728980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latin typeface="等线 Light"/>
                <a:cs typeface="等线 Light"/>
              </a:rPr>
              <a:t>碳中和——零碳的挑战与机遇</a:t>
            </a:r>
            <a:endParaRPr sz="4400">
              <a:latin typeface="等线 Light"/>
              <a:cs typeface="等线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4381" y="3029580"/>
            <a:ext cx="5245074" cy="31470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0773" y="1783587"/>
            <a:ext cx="96266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0">
                <a:latin typeface="等线 Light"/>
                <a:cs typeface="等线 Light"/>
              </a:rPr>
              <a:t>核心问题：生产和生活过程必然产生碳排放，如何实现零碳？</a:t>
            </a:r>
            <a:endParaRPr sz="2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70186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碳中和措施</a:t>
            </a:r>
            <a:r>
              <a:rPr dirty="0" sz="4400" spc="-5"/>
              <a:t>1</a:t>
            </a:r>
            <a:r>
              <a:rPr dirty="0" sz="4400"/>
              <a:t>：碳汇集—种树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46594" y="1116075"/>
            <a:ext cx="2880995" cy="76517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400" b="0">
                <a:latin typeface="等线 Light"/>
                <a:cs typeface="等线 Light"/>
              </a:rPr>
              <a:t>森林碳汇</a:t>
            </a:r>
            <a:endParaRPr sz="2400">
              <a:latin typeface="等线 Light"/>
              <a:cs typeface="等线 Light"/>
            </a:endParaRPr>
          </a:p>
          <a:p>
            <a:pPr lvl="1" marL="7239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723900" algn="l"/>
              </a:tabLst>
            </a:pPr>
            <a:r>
              <a:rPr dirty="0" sz="1800" b="0">
                <a:latin typeface="等线 Light"/>
                <a:cs typeface="等线 Light"/>
              </a:rPr>
              <a:t>生物量</a:t>
            </a:r>
            <a:r>
              <a:rPr dirty="0" sz="1800" spc="20" b="0">
                <a:latin typeface="等线 Light"/>
                <a:cs typeface="等线 Light"/>
              </a:rPr>
              <a:t>1m</a:t>
            </a:r>
            <a:r>
              <a:rPr dirty="0" baseline="23148" sz="1800" spc="30" b="0">
                <a:latin typeface="等线 Light"/>
                <a:cs typeface="等线 Light"/>
              </a:rPr>
              <a:t>3</a:t>
            </a:r>
            <a:r>
              <a:rPr dirty="0" sz="1800" spc="20" b="0">
                <a:latin typeface="等线 Light"/>
                <a:cs typeface="等线 Light"/>
              </a:rPr>
              <a:t>=1.8t</a:t>
            </a:r>
            <a:r>
              <a:rPr dirty="0" sz="1800" spc="-40" b="0">
                <a:latin typeface="等线 Light"/>
                <a:cs typeface="等线 Light"/>
              </a:rPr>
              <a:t> </a:t>
            </a:r>
            <a:r>
              <a:rPr dirty="0" sz="1800" spc="-5" b="0">
                <a:latin typeface="等线 Light"/>
                <a:cs typeface="等线 Light"/>
              </a:rPr>
              <a:t>CO2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066" y="2298769"/>
            <a:ext cx="3531535" cy="19864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066" y="4559231"/>
            <a:ext cx="3531535" cy="22987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19863" y="1137614"/>
            <a:ext cx="4149725" cy="76136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b="0">
                <a:latin typeface="等线 Light"/>
                <a:cs typeface="等线 Light"/>
              </a:rPr>
              <a:t>海洋碳汇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000" spc="30" b="0">
                <a:latin typeface="等线 Light"/>
                <a:cs typeface="等线 Light"/>
              </a:rPr>
              <a:t>~</a:t>
            </a:r>
            <a:r>
              <a:rPr dirty="0" sz="2000" b="0">
                <a:latin typeface="等线 Light"/>
                <a:cs typeface="等线 Light"/>
              </a:rPr>
              <a:t>大气总量</a:t>
            </a:r>
            <a:r>
              <a:rPr dirty="0" sz="2000" spc="15" b="0">
                <a:latin typeface="等线 Light"/>
                <a:cs typeface="等线 Light"/>
              </a:rPr>
              <a:t>50</a:t>
            </a:r>
            <a:r>
              <a:rPr dirty="0" sz="2000" b="0">
                <a:latin typeface="等线 Light"/>
                <a:cs typeface="等线 Light"/>
              </a:rPr>
              <a:t>倍</a:t>
            </a:r>
            <a:r>
              <a:rPr dirty="0" sz="2000" spc="-10" b="0">
                <a:latin typeface="等线 Light"/>
                <a:cs typeface="等线 Light"/>
              </a:rPr>
              <a:t>,</a:t>
            </a:r>
            <a:r>
              <a:rPr dirty="0" sz="2000" spc="475" b="0">
                <a:latin typeface="等线 Light"/>
                <a:cs typeface="等线 Light"/>
              </a:rPr>
              <a:t> </a:t>
            </a:r>
            <a:r>
              <a:rPr dirty="0" sz="2000" b="0">
                <a:latin typeface="等线 Light"/>
                <a:cs typeface="等线 Light"/>
              </a:rPr>
              <a:t>陆地总量</a:t>
            </a:r>
            <a:r>
              <a:rPr dirty="0" sz="2000" spc="15" b="0">
                <a:latin typeface="等线 Light"/>
                <a:cs typeface="等线 Light"/>
              </a:rPr>
              <a:t>20</a:t>
            </a:r>
            <a:r>
              <a:rPr dirty="0" sz="2000" b="0">
                <a:latin typeface="等线 Light"/>
                <a:cs typeface="等线 Light"/>
              </a:rPr>
              <a:t>倍</a:t>
            </a:r>
            <a:endParaRPr sz="2000">
              <a:latin typeface="等线 Light"/>
              <a:cs typeface="等线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9287" y="1853272"/>
            <a:ext cx="3531535" cy="23893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8585" y="4626246"/>
            <a:ext cx="3699920" cy="20663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19193" y="5876544"/>
            <a:ext cx="1744345" cy="78168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ctr" marR="1431290">
              <a:lnSpc>
                <a:spcPct val="100000"/>
              </a:lnSpc>
              <a:spcBef>
                <a:spcPts val="580"/>
              </a:spcBef>
            </a:pPr>
            <a:r>
              <a:rPr dirty="0" sz="1100" b="0">
                <a:solidFill>
                  <a:srgbClr val="FFFFFF"/>
                </a:solidFill>
                <a:latin typeface="等线 Light"/>
                <a:cs typeface="等线 Light"/>
              </a:rPr>
              <a:t>煤层</a:t>
            </a:r>
            <a:endParaRPr sz="1100">
              <a:latin typeface="等线 Light"/>
              <a:cs typeface="等线 Light"/>
            </a:endParaRPr>
          </a:p>
          <a:p>
            <a:pPr algn="ctr" marR="65405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solidFill>
                  <a:srgbClr val="FFFFFF"/>
                </a:solidFill>
                <a:latin typeface="等线 Light"/>
                <a:cs typeface="等线 Light"/>
              </a:rPr>
              <a:t>含水层</a:t>
            </a:r>
            <a:endParaRPr sz="1100">
              <a:latin typeface="等线 Light"/>
              <a:cs typeface="等线 Ligh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50">
              <a:latin typeface="等线 Light"/>
              <a:cs typeface="等线 Light"/>
            </a:endParaRPr>
          </a:p>
          <a:p>
            <a:pPr marL="1032510">
              <a:lnSpc>
                <a:spcPct val="100000"/>
              </a:lnSpc>
            </a:pPr>
            <a:r>
              <a:rPr dirty="0" sz="1100" b="0">
                <a:solidFill>
                  <a:srgbClr val="FFFFFF"/>
                </a:solidFill>
                <a:latin typeface="等线 Light"/>
                <a:cs typeface="等线 Light"/>
              </a:rPr>
              <a:t>枯竭油气田</a:t>
            </a:r>
            <a:endParaRPr sz="1100">
              <a:latin typeface="等线 Light"/>
              <a:cs typeface="等线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51285" y="4160011"/>
            <a:ext cx="1225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2400" b="0">
                <a:latin typeface="等线 Light"/>
                <a:cs typeface="等线 Light"/>
              </a:rPr>
              <a:t>碳捕捉</a:t>
            </a:r>
            <a:endParaRPr sz="2400">
              <a:latin typeface="等线 Light"/>
              <a:cs typeface="等线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3294" y="1055929"/>
            <a:ext cx="3629025" cy="166370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algn="just" marL="2667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400" b="0">
                <a:latin typeface="等线 Light"/>
                <a:cs typeface="等线 Light"/>
              </a:rPr>
              <a:t>碳交易</a:t>
            </a:r>
            <a:endParaRPr sz="2400">
              <a:latin typeface="等线 Light"/>
              <a:cs typeface="等线 Light"/>
            </a:endParaRPr>
          </a:p>
          <a:p>
            <a:pPr algn="just" lvl="1" marL="723900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23900" algn="l"/>
              </a:tabLst>
            </a:pPr>
            <a:r>
              <a:rPr dirty="0" sz="2000" b="0">
                <a:latin typeface="等线 Light"/>
                <a:cs typeface="等线 Light"/>
              </a:rPr>
              <a:t>我减排、你出钱</a:t>
            </a:r>
            <a:endParaRPr sz="2000">
              <a:latin typeface="等线 Light"/>
              <a:cs typeface="等线 Light"/>
            </a:endParaRPr>
          </a:p>
          <a:p>
            <a:pPr algn="just" marL="161290" marR="30480">
              <a:lnSpc>
                <a:spcPct val="99400"/>
              </a:lnSpc>
              <a:spcBef>
                <a:spcPts val="720"/>
              </a:spcBef>
            </a:pP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《</a:t>
            </a:r>
            <a:r>
              <a:rPr dirty="0" u="sng" sz="180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等线 Light"/>
                <a:cs typeface="等线 Light"/>
              </a:rPr>
              <a:t>京都议定书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》把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CO</a:t>
            </a:r>
            <a:r>
              <a:rPr dirty="0" baseline="-13888" sz="1800" spc="-7">
                <a:solidFill>
                  <a:srgbClr val="333333"/>
                </a:solidFill>
                <a:latin typeface="Arial"/>
                <a:cs typeface="Arial"/>
              </a:rPr>
              <a:t>2</a:t>
            </a:r>
            <a:r>
              <a:rPr dirty="0" sz="1800" b="1">
                <a:solidFill>
                  <a:srgbClr val="333333"/>
                </a:solidFill>
                <a:latin typeface="等线"/>
                <a:cs typeface="等线"/>
              </a:rPr>
              <a:t>排放权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作为 一种商品，碳减排的市场化机制， 简称碳交易。</a:t>
            </a:r>
            <a:endParaRPr sz="1800">
              <a:latin typeface="等线 Light"/>
              <a:cs typeface="等线 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43314" y="3513357"/>
            <a:ext cx="4048760" cy="1765300"/>
            <a:chOff x="8143314" y="3513357"/>
            <a:chExt cx="4048760" cy="17653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7561" y="3513357"/>
              <a:ext cx="2214956" cy="17651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4757" y="4559231"/>
              <a:ext cx="540564" cy="2932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3314" y="3724389"/>
              <a:ext cx="1374943" cy="12374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1298" y="3814052"/>
              <a:ext cx="1040701" cy="1147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054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碳交易的机遇和陷阱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37624" y="966927"/>
            <a:ext cx="11493500" cy="5577840"/>
          </a:xfrm>
          <a:prstGeom prst="rect">
            <a:avLst/>
          </a:prstGeom>
        </p:spPr>
        <p:txBody>
          <a:bodyPr wrap="square" lIns="0" tIns="212725" rIns="0" bIns="0" rtlCol="0" vert="horz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1675"/>
              </a:spcBef>
              <a:buFont typeface="Arial"/>
              <a:buChar char="•"/>
              <a:tabLst>
                <a:tab pos="325755" algn="l"/>
              </a:tabLst>
            </a:pPr>
            <a:r>
              <a:rPr dirty="0" sz="2400" b="1">
                <a:latin typeface="等线"/>
                <a:cs typeface="等线"/>
              </a:rPr>
              <a:t>可供交易的碳排放指标有两类</a:t>
            </a:r>
            <a:endParaRPr sz="2400">
              <a:latin typeface="等线"/>
              <a:cs typeface="等线"/>
            </a:endParaRPr>
          </a:p>
          <a:p>
            <a:pPr lvl="1" marL="698500" indent="-228600">
              <a:lnSpc>
                <a:spcPct val="100000"/>
              </a:lnSpc>
              <a:spcBef>
                <a:spcPts val="13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000" spc="15" b="0">
                <a:latin typeface="等线 Light"/>
                <a:cs typeface="等线 Light"/>
              </a:rPr>
              <a:t>A（Allowance）</a:t>
            </a:r>
            <a:r>
              <a:rPr dirty="0" sz="2000" b="0">
                <a:latin typeface="等线 Light"/>
                <a:cs typeface="等线 Light"/>
              </a:rPr>
              <a:t>型（计划内）</a:t>
            </a:r>
            <a:endParaRPr sz="2000">
              <a:latin typeface="等线 Light"/>
              <a:cs typeface="等线 Light"/>
            </a:endParaRPr>
          </a:p>
          <a:p>
            <a:pPr lvl="2" marL="1155700" indent="-228600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700" b="0">
                <a:latin typeface="等线 Light"/>
                <a:cs typeface="等线 Light"/>
              </a:rPr>
              <a:t>《京都议定书》缔约的发达国家或其国内企业</a:t>
            </a:r>
            <a:r>
              <a:rPr dirty="0" sz="1700" b="1">
                <a:latin typeface="等线"/>
                <a:cs typeface="等线"/>
              </a:rPr>
              <a:t>超额完成的减排指标</a:t>
            </a:r>
            <a:r>
              <a:rPr dirty="0" sz="1700" b="0">
                <a:latin typeface="等线 Light"/>
                <a:cs typeface="等线 Light"/>
              </a:rPr>
              <a:t>。总量是有限，现货交易。</a:t>
            </a:r>
            <a:endParaRPr sz="17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000" spc="15" b="0">
                <a:latin typeface="等线 Light"/>
                <a:cs typeface="等线 Light"/>
              </a:rPr>
              <a:t>O（offset）</a:t>
            </a:r>
            <a:r>
              <a:rPr dirty="0" sz="2000" b="0">
                <a:latin typeface="等线 Light"/>
                <a:cs typeface="等线 Light"/>
              </a:rPr>
              <a:t>型（计划外）</a:t>
            </a:r>
            <a:endParaRPr sz="2000">
              <a:latin typeface="等线 Light"/>
              <a:cs typeface="等线 Light"/>
            </a:endParaRPr>
          </a:p>
          <a:p>
            <a:pPr lvl="2" marL="1155700" indent="-2286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700" b="0">
                <a:latin typeface="等线 Light"/>
                <a:cs typeface="等线 Light"/>
              </a:rPr>
              <a:t>所有规定的</a:t>
            </a:r>
            <a:r>
              <a:rPr dirty="0" sz="1700" b="1">
                <a:latin typeface="等线"/>
                <a:cs typeface="等线"/>
              </a:rPr>
              <a:t>总量控制以外的节能减排项目</a:t>
            </a:r>
            <a:r>
              <a:rPr dirty="0" sz="1700" b="0">
                <a:latin typeface="等线 Light"/>
                <a:cs typeface="等线 Light"/>
              </a:rPr>
              <a:t>，由评估机构确定减排指标。不存在上限，</a:t>
            </a:r>
            <a:r>
              <a:rPr dirty="0" sz="1700" spc="-10" b="0">
                <a:latin typeface="等线 Light"/>
                <a:cs typeface="等线 Light"/>
              </a:rPr>
              <a:t> </a:t>
            </a:r>
            <a:r>
              <a:rPr dirty="0" sz="1700" b="0">
                <a:latin typeface="等线 Light"/>
                <a:cs typeface="等线 Light"/>
              </a:rPr>
              <a:t>期货交易。</a:t>
            </a:r>
            <a:endParaRPr sz="1700">
              <a:latin typeface="等线 Light"/>
              <a:cs typeface="等线 Light"/>
            </a:endParaRPr>
          </a:p>
          <a:p>
            <a:pPr lvl="2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15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400" b="1">
                <a:latin typeface="等线"/>
                <a:cs typeface="等线"/>
              </a:rPr>
              <a:t>碳市场的定价权目前由欧美掌握</a:t>
            </a:r>
            <a:endParaRPr sz="2400">
              <a:latin typeface="等线"/>
              <a:cs typeface="等线"/>
            </a:endParaRPr>
          </a:p>
          <a:p>
            <a:pPr lvl="1" marL="698500" indent="-228600">
              <a:lnSpc>
                <a:spcPct val="100000"/>
              </a:lnSpc>
              <a:spcBef>
                <a:spcPts val="133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000" b="0">
                <a:latin typeface="等线 Light"/>
                <a:cs typeface="等线 Light"/>
              </a:rPr>
              <a:t>欧洲：欧盟排放交易体系</a:t>
            </a:r>
            <a:r>
              <a:rPr dirty="0" sz="2000" spc="5" b="0">
                <a:latin typeface="等线 Light"/>
                <a:cs typeface="等线 Light"/>
              </a:rPr>
              <a:t>（EU-ETS）</a:t>
            </a:r>
            <a:endParaRPr sz="20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000" b="0">
                <a:latin typeface="等线 Light"/>
                <a:cs typeface="等线 Light"/>
              </a:rPr>
              <a:t>美国：芝加哥气候交易所</a:t>
            </a:r>
            <a:r>
              <a:rPr dirty="0" sz="2000" spc="5" b="0">
                <a:latin typeface="等线 Light"/>
                <a:cs typeface="等线 Light"/>
              </a:rPr>
              <a:t>(CCX)</a:t>
            </a:r>
            <a:endParaRPr sz="20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178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b="1">
                <a:latin typeface="等线"/>
                <a:cs typeface="等线"/>
              </a:rPr>
              <a:t>已经出现碳交易为主题的国际诈骗团伙</a:t>
            </a:r>
            <a:endParaRPr sz="2400">
              <a:latin typeface="等线"/>
              <a:cs typeface="等线"/>
            </a:endParaRPr>
          </a:p>
          <a:p>
            <a:pPr lvl="1" marL="697865" marR="5080" indent="-228600">
              <a:lnSpc>
                <a:spcPct val="129400"/>
              </a:lnSpc>
              <a:spcBef>
                <a:spcPts val="59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1800" spc="20" b="0">
                <a:latin typeface="等线 Light"/>
                <a:cs typeface="等线 Light"/>
              </a:rPr>
              <a:t>2017</a:t>
            </a:r>
            <a:r>
              <a:rPr dirty="0" sz="1800" spc="20" b="0">
                <a:latin typeface="等线 Light"/>
                <a:cs typeface="等线 Light"/>
              </a:rPr>
              <a:t>年</a:t>
            </a:r>
            <a:r>
              <a:rPr dirty="0" sz="1800" spc="20" b="0">
                <a:latin typeface="等线 Light"/>
                <a:cs typeface="等线 Light"/>
              </a:rPr>
              <a:t>12</a:t>
            </a:r>
            <a:r>
              <a:rPr dirty="0" sz="1800" spc="20" b="0">
                <a:latin typeface="等线 Light"/>
                <a:cs typeface="等线 Light"/>
              </a:rPr>
              <a:t>月，湖南省</a:t>
            </a:r>
            <a:r>
              <a:rPr dirty="0" sz="1800" spc="145" b="0">
                <a:latin typeface="等线 Light"/>
                <a:cs typeface="等线 Light"/>
              </a:rPr>
              <a:t>南县公安局破获“</a:t>
            </a:r>
            <a:r>
              <a:rPr dirty="0" sz="1800" spc="145" b="0">
                <a:latin typeface="等线 Light"/>
                <a:cs typeface="等线 Light"/>
              </a:rPr>
              <a:t>碳</a:t>
            </a:r>
            <a:r>
              <a:rPr dirty="0" sz="1800" spc="295" b="0">
                <a:latin typeface="等线 Light"/>
                <a:cs typeface="等线 Light"/>
              </a:rPr>
              <a:t>汇易”特</a:t>
            </a:r>
            <a:r>
              <a:rPr dirty="0" sz="1800" spc="295" b="0">
                <a:latin typeface="等线 Light"/>
                <a:cs typeface="等线 Light"/>
              </a:rPr>
              <a:t>大网络传销案。至案发，</a:t>
            </a:r>
            <a:r>
              <a:rPr dirty="0" sz="1800" spc="1195" b="0">
                <a:latin typeface="等线 Light"/>
                <a:cs typeface="等线 Light"/>
              </a:rPr>
              <a:t>“</a:t>
            </a:r>
            <a:r>
              <a:rPr dirty="0" sz="1800" spc="1195" b="0">
                <a:latin typeface="等线 Light"/>
                <a:cs typeface="等线 Light"/>
              </a:rPr>
              <a:t>碳</a:t>
            </a:r>
            <a:r>
              <a:rPr dirty="0" sz="1800" spc="295" b="0">
                <a:latin typeface="等线 Light"/>
                <a:cs typeface="等线 Light"/>
              </a:rPr>
              <a:t>汇易”特</a:t>
            </a:r>
            <a:r>
              <a:rPr dirty="0" sz="1800" spc="295" b="0">
                <a:latin typeface="等线 Light"/>
                <a:cs typeface="等线 Light"/>
              </a:rPr>
              <a:t>大传销团伙在不到 一年的时间里面，发展会员近</a:t>
            </a:r>
            <a:r>
              <a:rPr dirty="0" sz="1800" spc="20" b="0">
                <a:latin typeface="等线 Light"/>
                <a:cs typeface="等线 Light"/>
              </a:rPr>
              <a:t>13</a:t>
            </a:r>
            <a:r>
              <a:rPr dirty="0" sz="1800" b="0">
                <a:latin typeface="等线 Light"/>
                <a:cs typeface="等线 Light"/>
              </a:rPr>
              <a:t>万人，涉案资金达近</a:t>
            </a:r>
            <a:r>
              <a:rPr dirty="0" sz="1800" spc="20" b="0">
                <a:latin typeface="等线 Light"/>
                <a:cs typeface="等线 Light"/>
              </a:rPr>
              <a:t>20</a:t>
            </a:r>
            <a:r>
              <a:rPr dirty="0" sz="1800" b="0">
                <a:latin typeface="等线 Light"/>
                <a:cs typeface="等线 Light"/>
              </a:rPr>
              <a:t>亿元。该传销团伙首犯邱刚非法获利高达</a:t>
            </a:r>
            <a:r>
              <a:rPr dirty="0" sz="1800" spc="20" b="0">
                <a:latin typeface="等线 Light"/>
                <a:cs typeface="等线 Light"/>
              </a:rPr>
              <a:t>4</a:t>
            </a:r>
            <a:r>
              <a:rPr dirty="0" sz="1800" b="0">
                <a:latin typeface="等线 Light"/>
                <a:cs typeface="等线 Light"/>
              </a:rPr>
              <a:t>亿余元。 从湖南省益阳</a:t>
            </a:r>
            <a:r>
              <a:rPr dirty="0" sz="1800" spc="-15" b="0">
                <a:latin typeface="等线 Light"/>
                <a:cs typeface="等线 Light"/>
              </a:rPr>
              <a:t> </a:t>
            </a:r>
            <a:r>
              <a:rPr dirty="0" sz="1800" spc="-10" b="0">
                <a:latin typeface="等线 Light"/>
                <a:cs typeface="等线 Light"/>
              </a:rPr>
              <a:t>...</a:t>
            </a:r>
            <a:r>
              <a:rPr dirty="0" sz="1800" b="0">
                <a:latin typeface="等线 Light"/>
                <a:cs typeface="等线 Light"/>
              </a:rPr>
              <a:t> </a:t>
            </a:r>
            <a:r>
              <a:rPr dirty="0" sz="1800" spc="-5" b="0">
                <a:latin typeface="等线 Light"/>
                <a:cs typeface="等线 Light"/>
              </a:rPr>
              <a:t>...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47834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碳中和措施</a:t>
            </a:r>
            <a:r>
              <a:rPr dirty="0" sz="4400" spc="-5"/>
              <a:t>2</a:t>
            </a:r>
            <a:r>
              <a:rPr dirty="0" sz="4400"/>
              <a:t>：节能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65428"/>
            <a:ext cx="73660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1">
                <a:latin typeface="等线"/>
                <a:cs typeface="等线"/>
              </a:rPr>
              <a:t>我国能耗水平远高于发达国家，节能潜力巨大</a:t>
            </a:r>
            <a:endParaRPr sz="2800">
              <a:latin typeface="等线"/>
              <a:cs typeface="等线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089" y="2242804"/>
            <a:ext cx="5194980" cy="32330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7483" y="2569516"/>
            <a:ext cx="5557598" cy="29274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56211" y="5513323"/>
            <a:ext cx="38912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我国单位</a:t>
            </a:r>
            <a:r>
              <a:rPr dirty="0" sz="1800" spc="10" b="0">
                <a:latin typeface="等线 Light"/>
                <a:cs typeface="等线 Light"/>
              </a:rPr>
              <a:t>G</a:t>
            </a:r>
            <a:r>
              <a:rPr dirty="0" sz="1800" spc="15" b="0">
                <a:latin typeface="等线 Light"/>
                <a:cs typeface="等线 Light"/>
              </a:rPr>
              <a:t>D</a:t>
            </a:r>
            <a:r>
              <a:rPr dirty="0" sz="1800" b="0">
                <a:latin typeface="等线 Light"/>
                <a:cs typeface="等线 Light"/>
              </a:rPr>
              <a:t>P</a:t>
            </a:r>
            <a:r>
              <a:rPr dirty="0" sz="1800" b="0">
                <a:latin typeface="等线 Light"/>
                <a:cs typeface="等线 Light"/>
              </a:rPr>
              <a:t>能耗水平远高于发达国家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795" y="6080252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我国冶金、水泥、化工等高能耗行业占比大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2756" y="5568188"/>
            <a:ext cx="25400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18745" marR="5080" indent="-106680">
              <a:lnSpc>
                <a:spcPts val="2110"/>
              </a:lnSpc>
              <a:spcBef>
                <a:spcPts val="210"/>
              </a:spcBef>
            </a:pPr>
            <a:r>
              <a:rPr dirty="0" sz="1800" b="0">
                <a:latin typeface="等线 Light"/>
                <a:cs typeface="等线 Light"/>
              </a:rPr>
              <a:t>我国能耗水平在逐渐降低 能耗双控：降耗</a:t>
            </a:r>
            <a:r>
              <a:rPr dirty="0" sz="1800" spc="10" b="0">
                <a:latin typeface="等线 Light"/>
                <a:cs typeface="等线 Light"/>
              </a:rPr>
              <a:t>~3%/</a:t>
            </a:r>
            <a:r>
              <a:rPr dirty="0" sz="1800" b="0">
                <a:latin typeface="等线 Light"/>
                <a:cs typeface="等线 Light"/>
              </a:rPr>
              <a:t>年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9010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碳中和措施</a:t>
            </a:r>
            <a:r>
              <a:rPr dirty="0" sz="4400" spc="-5"/>
              <a:t>3</a:t>
            </a:r>
            <a:r>
              <a:rPr dirty="0" sz="4400"/>
              <a:t>：低碳能源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16660"/>
            <a:ext cx="11633200" cy="168592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1">
                <a:latin typeface="等线"/>
                <a:cs typeface="等线"/>
              </a:rPr>
              <a:t>太阳能和风能是低碳能源利用的主体</a:t>
            </a:r>
            <a:endParaRPr sz="2800">
              <a:latin typeface="等线"/>
              <a:cs typeface="等线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1">
                <a:latin typeface="等线"/>
                <a:cs typeface="等线"/>
              </a:rPr>
              <a:t>其它能源资源有限、占比太小，难以发挥主要作用（聚变能源商业化前）</a:t>
            </a:r>
            <a:endParaRPr sz="280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等线"/>
              <a:cs typeface="等线"/>
            </a:endParaRPr>
          </a:p>
          <a:p>
            <a:pPr marL="338455">
              <a:lnSpc>
                <a:spcPct val="100000"/>
              </a:lnSpc>
              <a:tabLst>
                <a:tab pos="5815330" algn="l"/>
              </a:tabLst>
            </a:pPr>
            <a:r>
              <a:rPr dirty="0" baseline="3086" sz="2700" b="0">
                <a:solidFill>
                  <a:srgbClr val="0070C0"/>
                </a:solidFill>
                <a:latin typeface="等线 Light"/>
                <a:cs typeface="等线 Light"/>
              </a:rPr>
              <a:t>能源需求快速增长	</a:t>
            </a:r>
            <a:r>
              <a:rPr dirty="0" sz="1800" b="0">
                <a:solidFill>
                  <a:srgbClr val="0070C0"/>
                </a:solidFill>
                <a:latin typeface="等线 Light"/>
                <a:cs typeface="等线 Light"/>
              </a:rPr>
              <a:t>阳光、风能总量充足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36" y="3099824"/>
            <a:ext cx="5674100" cy="304683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82542" y="3102355"/>
            <a:ext cx="3054350" cy="1269365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b="0">
                <a:latin typeface="等线 Light"/>
                <a:cs typeface="等线 Light"/>
              </a:rPr>
              <a:t>太阳辐射总功率：</a:t>
            </a:r>
            <a:endParaRPr sz="1800">
              <a:latin typeface="等线 Light"/>
              <a:cs typeface="等线 Light"/>
            </a:endParaRPr>
          </a:p>
          <a:p>
            <a:pPr marL="298450" indent="-285750">
              <a:lnSpc>
                <a:spcPct val="100000"/>
              </a:lnSpc>
              <a:spcBef>
                <a:spcPts val="113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b="0">
                <a:latin typeface="等线 Light"/>
                <a:cs typeface="等线 Light"/>
              </a:rPr>
              <a:t>地球俘获太阳辐射总功率：</a:t>
            </a:r>
            <a:endParaRPr sz="1800">
              <a:latin typeface="等线 Light"/>
              <a:cs typeface="等线 Light"/>
            </a:endParaRPr>
          </a:p>
          <a:p>
            <a:pPr marL="298450" indent="-285750">
              <a:lnSpc>
                <a:spcPct val="100000"/>
              </a:lnSpc>
              <a:spcBef>
                <a:spcPts val="105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全球总能耗：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14740" y="3102355"/>
            <a:ext cx="1397000" cy="1269365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223520">
              <a:lnSpc>
                <a:spcPct val="100000"/>
              </a:lnSpc>
              <a:spcBef>
                <a:spcPts val="1225"/>
              </a:spcBef>
            </a:pPr>
            <a:r>
              <a:rPr dirty="0" sz="1800" b="0">
                <a:latin typeface="等线 Light"/>
                <a:cs typeface="等线 Light"/>
              </a:rPr>
              <a:t>4.5</a:t>
            </a:r>
            <a:r>
              <a:rPr dirty="0" sz="1800">
                <a:solidFill>
                  <a:srgbClr val="333333"/>
                </a:solidFill>
                <a:latin typeface="Arial"/>
                <a:cs typeface="Arial"/>
              </a:rPr>
              <a:t>x10</a:t>
            </a:r>
            <a:r>
              <a:rPr dirty="0" baseline="23148" sz="1800">
                <a:solidFill>
                  <a:srgbClr val="333333"/>
                </a:solidFill>
                <a:latin typeface="Arial"/>
                <a:cs typeface="Arial"/>
              </a:rPr>
              <a:t>26</a:t>
            </a:r>
            <a:r>
              <a:rPr dirty="0" baseline="23148" sz="1800" spc="39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35" b="0">
                <a:latin typeface="等线 Light"/>
                <a:cs typeface="等线 Light"/>
              </a:rPr>
              <a:t>W</a:t>
            </a:r>
            <a:endParaRPr sz="1800">
              <a:latin typeface="等线 Light"/>
              <a:cs typeface="等线 Light"/>
            </a:endParaRPr>
          </a:p>
          <a:p>
            <a:pPr marL="38100">
              <a:lnSpc>
                <a:spcPct val="100000"/>
              </a:lnSpc>
              <a:spcBef>
                <a:spcPts val="1130"/>
              </a:spcBef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1.74</a:t>
            </a:r>
            <a:r>
              <a:rPr dirty="0" sz="1800" spc="-5" b="0">
                <a:solidFill>
                  <a:srgbClr val="333333"/>
                </a:solidFill>
                <a:latin typeface="等线 Light"/>
                <a:cs typeface="等线 Light"/>
              </a:rPr>
              <a:t>×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10</a:t>
            </a:r>
            <a:r>
              <a:rPr dirty="0" baseline="23148" sz="1800" spc="-7">
                <a:solidFill>
                  <a:srgbClr val="333333"/>
                </a:solidFill>
                <a:latin typeface="Arial"/>
                <a:cs typeface="Arial"/>
              </a:rPr>
              <a:t>17</a:t>
            </a:r>
            <a:r>
              <a:rPr dirty="0" baseline="23148" sz="1800" spc="397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33333"/>
                </a:solidFill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055"/>
              </a:spcBef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1.84</a:t>
            </a:r>
            <a:r>
              <a:rPr dirty="0" sz="1800" spc="-5" b="0">
                <a:solidFill>
                  <a:srgbClr val="333333"/>
                </a:solidFill>
                <a:latin typeface="等线 Light"/>
                <a:cs typeface="等线 Light"/>
              </a:rPr>
              <a:t>×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10</a:t>
            </a:r>
            <a:r>
              <a:rPr dirty="0" baseline="23148" sz="1800" spc="-7">
                <a:solidFill>
                  <a:srgbClr val="333333"/>
                </a:solidFill>
                <a:latin typeface="Arial"/>
                <a:cs typeface="Arial"/>
              </a:rPr>
              <a:t>13</a:t>
            </a:r>
            <a:r>
              <a:rPr dirty="0" baseline="23148" sz="1800" spc="397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33333"/>
                </a:solidFill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4441" y="4345939"/>
            <a:ext cx="5215890" cy="861060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225"/>
              </a:spcBef>
            </a:pP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（按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136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亿吨石油当量</a:t>
            </a:r>
            <a:r>
              <a:rPr dirty="0" sz="1800" spc="-5" b="0">
                <a:solidFill>
                  <a:srgbClr val="333333"/>
                </a:solidFill>
                <a:latin typeface="等线 Light"/>
                <a:cs typeface="等线 Light"/>
              </a:rPr>
              <a:t>，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2018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年数据计算</a:t>
            </a:r>
            <a:r>
              <a:rPr dirty="0" sz="1800" spc="-5" b="0">
                <a:solidFill>
                  <a:srgbClr val="333333"/>
                </a:solidFill>
                <a:latin typeface="等线 Light"/>
                <a:cs typeface="等线 Light"/>
              </a:rPr>
              <a:t> </a:t>
            </a: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）</a:t>
            </a:r>
            <a:endParaRPr sz="1800">
              <a:latin typeface="等线 Light"/>
              <a:cs typeface="等线 Light"/>
            </a:endParaRPr>
          </a:p>
          <a:p>
            <a:pPr marL="336550" indent="-285750">
              <a:lnSpc>
                <a:spcPct val="100000"/>
              </a:lnSpc>
              <a:spcBef>
                <a:spcPts val="1130"/>
              </a:spcBef>
              <a:buFont typeface="Arial"/>
              <a:buChar char="•"/>
              <a:tabLst>
                <a:tab pos="335915" algn="l"/>
                <a:tab pos="336550" algn="l"/>
                <a:tab pos="3168015" algn="l"/>
              </a:tabLst>
            </a:pPr>
            <a:r>
              <a:rPr dirty="0" sz="1800" b="0">
                <a:solidFill>
                  <a:srgbClr val="333333"/>
                </a:solidFill>
                <a:latin typeface="等线 Light"/>
                <a:cs typeface="等线 Light"/>
              </a:rPr>
              <a:t>地面单位面积辐射功率：	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1368 +/-3.5%</a:t>
            </a:r>
            <a:r>
              <a:rPr dirty="0" sz="18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W/m</a:t>
            </a:r>
            <a:r>
              <a:rPr dirty="0" baseline="23148" sz="1800" spc="-7">
                <a:solidFill>
                  <a:srgbClr val="333333"/>
                </a:solidFill>
                <a:latin typeface="Arial"/>
                <a:cs typeface="Arial"/>
              </a:rPr>
              <a:t>2</a:t>
            </a:r>
            <a:endParaRPr baseline="23148"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378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中国双碳之路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9" y="3127756"/>
            <a:ext cx="12026900" cy="315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259079" indent="-228600">
              <a:lnSpc>
                <a:spcPct val="1473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 spc="25" b="0">
                <a:latin typeface="等线 Light"/>
                <a:cs typeface="等线 Light"/>
              </a:rPr>
              <a:t>2020</a:t>
            </a:r>
            <a:r>
              <a:rPr dirty="0" sz="2200" spc="25" b="0">
                <a:latin typeface="等线 Light"/>
                <a:cs typeface="等线 Light"/>
              </a:rPr>
              <a:t>年</a:t>
            </a:r>
            <a:r>
              <a:rPr dirty="0" sz="2200" spc="25" b="0">
                <a:latin typeface="等线 Light"/>
                <a:cs typeface="等线 Light"/>
              </a:rPr>
              <a:t>12</a:t>
            </a:r>
            <a:r>
              <a:rPr dirty="0" sz="2200" spc="25" b="0">
                <a:latin typeface="等线 Light"/>
                <a:cs typeface="等线 Light"/>
              </a:rPr>
              <a:t>月</a:t>
            </a:r>
            <a:r>
              <a:rPr dirty="0" sz="2200" spc="25" b="0">
                <a:latin typeface="等线 Light"/>
                <a:cs typeface="等线 Light"/>
              </a:rPr>
              <a:t>12</a:t>
            </a:r>
            <a:r>
              <a:rPr dirty="0" sz="2200" spc="25" b="0">
                <a:latin typeface="等线 Light"/>
                <a:cs typeface="等线 Light"/>
              </a:rPr>
              <a:t>日，国家主席习近平在气候雄心峰会上通过视频发表题为《继往开来，开启全球 应对气候变化新征程》的重要讲话，宣布中国国家自主贡献一系列新举措：</a:t>
            </a:r>
            <a:endParaRPr sz="2200">
              <a:latin typeface="等线 Light"/>
              <a:cs typeface="等线 Light"/>
            </a:endParaRPr>
          </a:p>
          <a:p>
            <a:pPr marL="12700" marR="5080" indent="609600">
              <a:lnSpc>
                <a:spcPct val="150000"/>
              </a:lnSpc>
              <a:spcBef>
                <a:spcPts val="1055"/>
              </a:spcBef>
            </a:pPr>
            <a:r>
              <a:rPr dirty="0" sz="2200" b="1">
                <a:solidFill>
                  <a:srgbClr val="C00000"/>
                </a:solidFill>
                <a:latin typeface="等线"/>
                <a:cs typeface="等线"/>
              </a:rPr>
              <a:t>到2030年，中国单位国内生产总值二氧化碳排放将比2005年下降65%以上，非化石能源占一 次能源消费比重将达到25%左右，森林蓄积量将比2005年增加60亿立方米，风电、太阳能发电总装 机容量将达到12亿千瓦以上</a:t>
            </a:r>
            <a:r>
              <a:rPr dirty="0" sz="2200" b="0">
                <a:latin typeface="等线 Light"/>
                <a:cs typeface="等线 Light"/>
              </a:rPr>
              <a:t>。中国历来重信守诺，将以新发展理念为引领，在推动高质量发展中 促进经济社会发展全面绿色转型，脚踏实地落实上述目标，为全球应对气候变化作出更大贡献。</a:t>
            </a:r>
            <a:endParaRPr sz="22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4907" y="99705"/>
            <a:ext cx="4618962" cy="307930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613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地面光辐射资源的分布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76093" y="1408796"/>
            <a:ext cx="12016105" cy="5271770"/>
            <a:chOff x="176093" y="1408796"/>
            <a:chExt cx="12016105" cy="52717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093" y="1408796"/>
              <a:ext cx="8217390" cy="4361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4101" y="4163103"/>
              <a:ext cx="3977897" cy="2516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994" y="245363"/>
            <a:ext cx="281940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latin typeface="等线 Light"/>
                <a:cs typeface="等线 Light"/>
              </a:rPr>
              <a:t>双碳的意义</a:t>
            </a:r>
            <a:endParaRPr sz="4400">
              <a:latin typeface="等线 Light"/>
              <a:cs typeface="等线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391" y="1831848"/>
            <a:ext cx="10491216" cy="14965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82702" y="1986788"/>
            <a:ext cx="96266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0">
                <a:solidFill>
                  <a:srgbClr val="4472C4"/>
                </a:solidFill>
                <a:latin typeface="等线 Light"/>
                <a:cs typeface="等线 Light"/>
              </a:rPr>
              <a:t>环境和能源对人类社会的意义？</a:t>
            </a:r>
            <a:endParaRPr sz="5400">
              <a:latin typeface="等线 Light"/>
              <a:cs typeface="等线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5750" y="3605915"/>
            <a:ext cx="4328603" cy="288862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6451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风的形成-来源于太阳辐射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873" y="1751018"/>
            <a:ext cx="5495925" cy="4117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8965" y="1994501"/>
            <a:ext cx="5328706" cy="34953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937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全球风资源分布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779245" y="1057316"/>
            <a:ext cx="3149600" cy="88201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66700" algn="l"/>
              </a:tabLst>
            </a:pPr>
            <a:r>
              <a:rPr dirty="0" sz="2800" b="0">
                <a:latin typeface="等线 Light"/>
                <a:cs typeface="等线 Light"/>
              </a:rPr>
              <a:t>全球风资源总量：</a:t>
            </a:r>
            <a:endParaRPr sz="2800">
              <a:latin typeface="等线 Light"/>
              <a:cs typeface="等线 Light"/>
            </a:endParaRPr>
          </a:p>
          <a:p>
            <a:pPr lvl="1" marL="723900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723900" algn="l"/>
                <a:tab pos="2385695" algn="l"/>
              </a:tabLst>
            </a:pPr>
            <a:r>
              <a:rPr dirty="0" sz="2400" b="0">
                <a:latin typeface="等线 Light"/>
                <a:cs typeface="等线 Light"/>
              </a:rPr>
              <a:t>约</a:t>
            </a:r>
            <a:r>
              <a:rPr dirty="0" sz="2400" spc="10" b="0">
                <a:latin typeface="等线 Light"/>
                <a:cs typeface="等线 Light"/>
              </a:rPr>
              <a:t>4.3 </a:t>
            </a:r>
            <a:r>
              <a:rPr dirty="0" sz="2400" spc="-5">
                <a:solidFill>
                  <a:srgbClr val="333333"/>
                </a:solidFill>
                <a:latin typeface="Arial"/>
                <a:cs typeface="Arial"/>
              </a:rPr>
              <a:t>x10</a:t>
            </a:r>
            <a:r>
              <a:rPr dirty="0" baseline="24305" sz="2400" spc="-7">
                <a:solidFill>
                  <a:srgbClr val="333333"/>
                </a:solidFill>
                <a:latin typeface="Arial"/>
                <a:cs typeface="Arial"/>
              </a:rPr>
              <a:t>12	</a:t>
            </a:r>
            <a:r>
              <a:rPr dirty="0" sz="2400">
                <a:solidFill>
                  <a:srgbClr val="333333"/>
                </a:solidFill>
                <a:latin typeface="Arial"/>
                <a:cs typeface="Arial"/>
              </a:rPr>
              <a:t>kwh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254" y="1268232"/>
            <a:ext cx="7330697" cy="51790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5177" y="1988088"/>
            <a:ext cx="4104133" cy="23548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02692" y="4629404"/>
            <a:ext cx="4543425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2400" b="0">
                <a:latin typeface="等线 Light"/>
                <a:cs typeface="等线 Light"/>
              </a:rPr>
              <a:t>风资源是变化的</a:t>
            </a:r>
            <a:endParaRPr sz="2400">
              <a:latin typeface="等线 Light"/>
              <a:cs typeface="等线 Light"/>
            </a:endParaRPr>
          </a:p>
          <a:p>
            <a:pPr lvl="1" marL="7556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dirty="0" sz="2400" b="0">
                <a:latin typeface="等线 Light"/>
                <a:cs typeface="等线 Light"/>
              </a:rPr>
              <a:t>大气减速现象</a:t>
            </a:r>
            <a:endParaRPr sz="2400">
              <a:latin typeface="等线 Light"/>
              <a:cs typeface="等线 Light"/>
            </a:endParaRPr>
          </a:p>
          <a:p>
            <a:pPr marL="469900">
              <a:lnSpc>
                <a:spcPct val="100000"/>
              </a:lnSpc>
            </a:pPr>
            <a:r>
              <a:rPr dirty="0" sz="2400" b="0">
                <a:latin typeface="等线 Light"/>
                <a:cs typeface="等线 Light"/>
              </a:rPr>
              <a:t>（近</a:t>
            </a:r>
            <a:r>
              <a:rPr dirty="0" sz="2400" spc="20" b="0">
                <a:latin typeface="等线 Light"/>
                <a:cs typeface="等线 Light"/>
              </a:rPr>
              <a:t>40</a:t>
            </a:r>
            <a:r>
              <a:rPr dirty="0" sz="2400" b="0">
                <a:latin typeface="等线 Light"/>
                <a:cs typeface="等线 Light"/>
              </a:rPr>
              <a:t>年损失</a:t>
            </a:r>
            <a:r>
              <a:rPr dirty="0" sz="2400" spc="20" b="0">
                <a:latin typeface="等线 Light"/>
                <a:cs typeface="等线 Light"/>
              </a:rPr>
              <a:t>10</a:t>
            </a:r>
            <a:r>
              <a:rPr dirty="0" sz="2400" spc="40" b="0">
                <a:latin typeface="等线 Light"/>
                <a:cs typeface="等线 Light"/>
              </a:rPr>
              <a:t>~</a:t>
            </a:r>
            <a:r>
              <a:rPr dirty="0" sz="2400" spc="20" b="0">
                <a:latin typeface="等线 Light"/>
                <a:cs typeface="等线 Light"/>
              </a:rPr>
              <a:t>30</a:t>
            </a:r>
            <a:r>
              <a:rPr dirty="0" sz="2400" spc="-5" b="0">
                <a:latin typeface="等线 Light"/>
                <a:cs typeface="等线 Light"/>
              </a:rPr>
              <a:t>%</a:t>
            </a:r>
            <a:r>
              <a:rPr dirty="0" sz="2400" b="0">
                <a:latin typeface="等线 Light"/>
                <a:cs typeface="等线 Light"/>
              </a:rPr>
              <a:t>风资源）</a:t>
            </a:r>
            <a:endParaRPr sz="24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707" y="1365254"/>
            <a:ext cx="1314179" cy="25796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1540" y="2658632"/>
            <a:ext cx="1688919" cy="11822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378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太阳能的利用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371994" y="1207515"/>
            <a:ext cx="1676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光伏发电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520" y="2658631"/>
            <a:ext cx="4200524" cy="25717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36636" y="1278547"/>
            <a:ext cx="1284889" cy="117536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8595" y="4216582"/>
            <a:ext cx="2420908" cy="24308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54559" y="4126180"/>
            <a:ext cx="2952253" cy="201343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42676" y="1211383"/>
            <a:ext cx="2988899" cy="195682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842526" y="1389379"/>
            <a:ext cx="53086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375" b="0">
                <a:latin typeface="等线 Light"/>
                <a:cs typeface="等线 Light"/>
              </a:rPr>
              <a:t>单</a:t>
            </a:r>
            <a:r>
              <a:rPr dirty="0" baseline="1543" sz="2700" b="0">
                <a:latin typeface="等线 Light"/>
                <a:cs typeface="等线 Light"/>
              </a:rPr>
              <a:t>电 </a:t>
            </a:r>
            <a:r>
              <a:rPr dirty="0" sz="1800" spc="375" b="0">
                <a:latin typeface="等线 Light"/>
                <a:cs typeface="等线 Light"/>
              </a:rPr>
              <a:t>晶</a:t>
            </a:r>
            <a:r>
              <a:rPr dirty="0" baseline="3086" sz="2700" b="0">
                <a:latin typeface="等线 Light"/>
                <a:cs typeface="等线 Light"/>
              </a:rPr>
              <a:t>池 </a:t>
            </a:r>
            <a:r>
              <a:rPr dirty="0" sz="1800" spc="375" b="0">
                <a:latin typeface="等线 Light"/>
                <a:cs typeface="等线 Light"/>
              </a:rPr>
              <a:t>硅</a:t>
            </a:r>
            <a:r>
              <a:rPr dirty="0" baseline="3086" sz="2700" b="0">
                <a:latin typeface="等线 Light"/>
                <a:cs typeface="等线 Light"/>
              </a:rPr>
              <a:t>片</a:t>
            </a:r>
            <a:endParaRPr baseline="3086" sz="2700">
              <a:latin typeface="等线 Light"/>
              <a:cs typeface="等线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7130" y="2745740"/>
            <a:ext cx="530860" cy="84581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800" spc="375" b="0">
                <a:latin typeface="等线 Light"/>
                <a:cs typeface="等线 Light"/>
              </a:rPr>
              <a:t>多</a:t>
            </a:r>
            <a:r>
              <a:rPr dirty="0" baseline="3086" sz="2700" b="0">
                <a:latin typeface="等线 Light"/>
                <a:cs typeface="等线 Light"/>
              </a:rPr>
              <a:t>电 </a:t>
            </a:r>
            <a:r>
              <a:rPr dirty="0" sz="1800" spc="375" b="0">
                <a:latin typeface="等线 Light"/>
                <a:cs typeface="等线 Light"/>
              </a:rPr>
              <a:t>晶</a:t>
            </a:r>
            <a:r>
              <a:rPr dirty="0" baseline="1543" sz="2700" b="0">
                <a:latin typeface="等线 Light"/>
                <a:cs typeface="等线 Light"/>
              </a:rPr>
              <a:t>池 </a:t>
            </a:r>
            <a:r>
              <a:rPr dirty="0" sz="1800" spc="375" b="0">
                <a:latin typeface="等线 Light"/>
                <a:cs typeface="等线 Light"/>
              </a:rPr>
              <a:t>硅</a:t>
            </a:r>
            <a:r>
              <a:rPr dirty="0" baseline="3086" sz="2700" b="0">
                <a:latin typeface="等线 Light"/>
                <a:cs typeface="等线 Light"/>
              </a:rPr>
              <a:t>片</a:t>
            </a:r>
            <a:endParaRPr baseline="3086" sz="2700">
              <a:latin typeface="等线 Light"/>
              <a:cs typeface="等线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82232" y="4906771"/>
            <a:ext cx="254000" cy="1125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90"/>
              </a:spcBef>
            </a:pPr>
            <a:r>
              <a:rPr dirty="0" sz="1800" b="0">
                <a:latin typeface="等线 Light"/>
                <a:cs typeface="等线 Light"/>
              </a:rPr>
              <a:t>薄 膜 电 池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91667" y="3303523"/>
            <a:ext cx="2375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光电转换效率：</a:t>
            </a:r>
            <a:r>
              <a:rPr dirty="0" sz="1800" spc="20" b="0">
                <a:latin typeface="等线 Light"/>
                <a:cs typeface="等线 Light"/>
              </a:rPr>
              <a:t>15</a:t>
            </a:r>
            <a:r>
              <a:rPr dirty="0" sz="1800" spc="25" b="0">
                <a:latin typeface="等线 Light"/>
                <a:cs typeface="等线 Light"/>
              </a:rPr>
              <a:t>~</a:t>
            </a:r>
            <a:r>
              <a:rPr dirty="0" sz="1800" spc="10" b="0">
                <a:latin typeface="等线 Light"/>
                <a:cs typeface="等线 Light"/>
              </a:rPr>
              <a:t>25%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43235" y="6220459"/>
            <a:ext cx="2375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光电转换效率：</a:t>
            </a:r>
            <a:r>
              <a:rPr dirty="0" sz="1800" spc="20" b="0">
                <a:latin typeface="等线 Light"/>
                <a:cs typeface="等线 Light"/>
              </a:rPr>
              <a:t>10</a:t>
            </a:r>
            <a:r>
              <a:rPr dirty="0" sz="1800" spc="25" b="0">
                <a:latin typeface="等线 Light"/>
                <a:cs typeface="等线 Light"/>
              </a:rPr>
              <a:t>~</a:t>
            </a:r>
            <a:r>
              <a:rPr dirty="0" sz="1800" spc="10" b="0">
                <a:latin typeface="等线 Light"/>
                <a:cs typeface="等线 Light"/>
              </a:rPr>
              <a:t>20%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937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光伏发电的原理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23876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光伏发电系统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6922" y="1784648"/>
            <a:ext cx="7811477" cy="44296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99865" y="4793995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直流电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18912" y="4870195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交流电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378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太阳能的利用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1676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光热利用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873" y="2227490"/>
            <a:ext cx="4762500" cy="3409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7477" y="1533865"/>
            <a:ext cx="4526084" cy="44597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52797" y="5750052"/>
            <a:ext cx="12446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>
                <a:latin typeface="等线 Light"/>
                <a:cs typeface="等线 Light"/>
              </a:rPr>
              <a:t>太阳灶</a:t>
            </a:r>
            <a:endParaRPr sz="3200">
              <a:latin typeface="等线 Light"/>
              <a:cs typeface="等线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8963" y="5686044"/>
            <a:ext cx="24638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>
                <a:latin typeface="等线 Light"/>
                <a:cs typeface="等线 Light"/>
              </a:rPr>
              <a:t>太阳能热水器</a:t>
            </a:r>
            <a:endParaRPr sz="32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378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太阳能的利用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13208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光热炉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017" y="1766731"/>
            <a:ext cx="8616438" cy="48480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99706" y="1331467"/>
            <a:ext cx="419290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敦煌</a:t>
            </a:r>
            <a:r>
              <a:rPr dirty="0" sz="2400">
                <a:solidFill>
                  <a:srgbClr val="333333"/>
                </a:solidFill>
                <a:latin typeface="Arial"/>
                <a:cs typeface="Arial"/>
              </a:rPr>
              <a:t>100</a:t>
            </a:r>
            <a:r>
              <a:rPr dirty="0" sz="2400" b="0">
                <a:solidFill>
                  <a:srgbClr val="333333"/>
                </a:solidFill>
                <a:latin typeface="等线 Light"/>
                <a:cs typeface="等线 Light"/>
              </a:rPr>
              <a:t>兆瓦熔盐塔式光热电站</a:t>
            </a:r>
            <a:endParaRPr sz="2400">
              <a:latin typeface="等线 Light"/>
              <a:cs typeface="等线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664" y="6510019"/>
            <a:ext cx="11536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2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等线 Light"/>
                <a:cs typeface="等线 Light"/>
              </a:rPr>
              <a:t>https://</a:t>
            </a:r>
            <a:r>
              <a:rPr dirty="0" u="sng" sz="1800" spc="20" b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等线 Light"/>
                <a:cs typeface="等线 Light"/>
                <a:hlinkClick r:id="rId3"/>
              </a:rPr>
              <a:t>www.bilibili.com/video/BV1dX4y1G7xf?from=search&amp;seid=7281613848653425404&amp;spm_id_from=333.337.0.0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378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太阳能的利用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37803" y="1119123"/>
            <a:ext cx="1676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光热电站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0975" y="1778304"/>
            <a:ext cx="7482721" cy="469006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2819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风能的利用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1676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风力抽水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194" y="1847702"/>
            <a:ext cx="7647920" cy="477995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2819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风能的利用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1676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风力发电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552" y="2564711"/>
            <a:ext cx="4451587" cy="2967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7494" y="2564713"/>
            <a:ext cx="6324659" cy="296772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9525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风力发电机的原理——双馈式与直驱式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1002814" y="1555357"/>
            <a:ext cx="4573270" cy="4970145"/>
            <a:chOff x="1002814" y="1555357"/>
            <a:chExt cx="4573270" cy="4970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503" y="1555357"/>
              <a:ext cx="3903686" cy="2425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814" y="3856489"/>
              <a:ext cx="4572915" cy="266845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70968" y="1396180"/>
            <a:ext cx="3672130" cy="24716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7274" y="3973733"/>
            <a:ext cx="3960764" cy="26593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6118" y="4940300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人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3182" y="3687571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食物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8997" y="4348988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能源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54673" y="6467347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精神文化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59190" y="5293867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水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55" y="2915132"/>
            <a:ext cx="2936840" cy="195593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980685" y="1792550"/>
            <a:ext cx="3077210" cy="2163445"/>
            <a:chOff x="8980685" y="1792550"/>
            <a:chExt cx="3077210" cy="21634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0685" y="1792550"/>
              <a:ext cx="1941527" cy="12619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1628" y="2744204"/>
              <a:ext cx="1875692" cy="121169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646191" y="1653137"/>
            <a:ext cx="8100059" cy="4791075"/>
            <a:chOff x="3646191" y="1653137"/>
            <a:chExt cx="8100059" cy="479107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6435" y="3439401"/>
              <a:ext cx="1688374" cy="10258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2275" y="2701342"/>
              <a:ext cx="2278011" cy="16271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73809" y="3254734"/>
              <a:ext cx="383540" cy="369570"/>
            </a:xfrm>
            <a:custGeom>
              <a:avLst/>
              <a:gdLst/>
              <a:ahLst/>
              <a:cxnLst/>
              <a:rect l="l" t="t" r="r" b="b"/>
              <a:pathLst>
                <a:path w="383539" h="369570">
                  <a:moveTo>
                    <a:pt x="0" y="92333"/>
                  </a:moveTo>
                  <a:lnTo>
                    <a:pt x="198618" y="92333"/>
                  </a:lnTo>
                  <a:lnTo>
                    <a:pt x="198618" y="0"/>
                  </a:lnTo>
                  <a:lnTo>
                    <a:pt x="383284" y="184666"/>
                  </a:lnTo>
                  <a:lnTo>
                    <a:pt x="198618" y="369332"/>
                  </a:lnTo>
                  <a:lnTo>
                    <a:pt x="198618" y="276999"/>
                  </a:lnTo>
                  <a:lnTo>
                    <a:pt x="0" y="276999"/>
                  </a:lnTo>
                  <a:lnTo>
                    <a:pt x="0" y="9233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4163" y="4889160"/>
              <a:ext cx="1847904" cy="110652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90397" y="1653137"/>
              <a:ext cx="1684155" cy="126199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649366" y="2360002"/>
              <a:ext cx="250190" cy="3149600"/>
            </a:xfrm>
            <a:custGeom>
              <a:avLst/>
              <a:gdLst/>
              <a:ahLst/>
              <a:cxnLst/>
              <a:rect l="l" t="t" r="r" b="b"/>
              <a:pathLst>
                <a:path w="250189" h="3149600">
                  <a:moveTo>
                    <a:pt x="250184" y="3149363"/>
                  </a:moveTo>
                  <a:lnTo>
                    <a:pt x="201491" y="3147724"/>
                  </a:lnTo>
                  <a:lnTo>
                    <a:pt x="161729" y="3143256"/>
                  </a:lnTo>
                  <a:lnTo>
                    <a:pt x="134920" y="3136630"/>
                  </a:lnTo>
                  <a:lnTo>
                    <a:pt x="125090" y="3128515"/>
                  </a:lnTo>
                  <a:lnTo>
                    <a:pt x="125093" y="1595529"/>
                  </a:lnTo>
                  <a:lnTo>
                    <a:pt x="115263" y="1587414"/>
                  </a:lnTo>
                  <a:lnTo>
                    <a:pt x="88454" y="1580787"/>
                  </a:lnTo>
                  <a:lnTo>
                    <a:pt x="48692" y="1576319"/>
                  </a:lnTo>
                  <a:lnTo>
                    <a:pt x="0" y="1574681"/>
                  </a:lnTo>
                  <a:lnTo>
                    <a:pt x="48692" y="1573042"/>
                  </a:lnTo>
                  <a:lnTo>
                    <a:pt x="88454" y="1568575"/>
                  </a:lnTo>
                  <a:lnTo>
                    <a:pt x="115263" y="1561948"/>
                  </a:lnTo>
                  <a:lnTo>
                    <a:pt x="125093" y="1553834"/>
                  </a:lnTo>
                  <a:lnTo>
                    <a:pt x="125093" y="20847"/>
                  </a:lnTo>
                  <a:lnTo>
                    <a:pt x="134924" y="12732"/>
                  </a:lnTo>
                  <a:lnTo>
                    <a:pt x="161732" y="6106"/>
                  </a:lnTo>
                  <a:lnTo>
                    <a:pt x="201495" y="1638"/>
                  </a:lnTo>
                  <a:lnTo>
                    <a:pt x="250187" y="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6985" y="4320245"/>
              <a:ext cx="1767617" cy="11065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6257" y="5430061"/>
              <a:ext cx="1733217" cy="10135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24629" y="4090804"/>
              <a:ext cx="1021041" cy="132759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907894" y="2067776"/>
              <a:ext cx="339725" cy="351790"/>
            </a:xfrm>
            <a:custGeom>
              <a:avLst/>
              <a:gdLst/>
              <a:ahLst/>
              <a:cxnLst/>
              <a:rect l="l" t="t" r="r" b="b"/>
              <a:pathLst>
                <a:path w="339725" h="351789">
                  <a:moveTo>
                    <a:pt x="0" y="231698"/>
                  </a:moveTo>
                  <a:lnTo>
                    <a:pt x="128891" y="80582"/>
                  </a:lnTo>
                  <a:lnTo>
                    <a:pt x="58641" y="20663"/>
                  </a:lnTo>
                  <a:lnTo>
                    <a:pt x="318979" y="0"/>
                  </a:lnTo>
                  <a:lnTo>
                    <a:pt x="339642" y="260338"/>
                  </a:lnTo>
                  <a:lnTo>
                    <a:pt x="269392" y="200419"/>
                  </a:lnTo>
                  <a:lnTo>
                    <a:pt x="140500" y="351535"/>
                  </a:lnTo>
                  <a:lnTo>
                    <a:pt x="0" y="231698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3096997" y="3767659"/>
            <a:ext cx="383540" cy="369570"/>
          </a:xfrm>
          <a:custGeom>
            <a:avLst/>
            <a:gdLst/>
            <a:ahLst/>
            <a:cxnLst/>
            <a:rect l="l" t="t" r="r" b="b"/>
            <a:pathLst>
              <a:path w="383539" h="369570">
                <a:moveTo>
                  <a:pt x="0" y="92333"/>
                </a:moveTo>
                <a:lnTo>
                  <a:pt x="198618" y="92333"/>
                </a:lnTo>
                <a:lnTo>
                  <a:pt x="198618" y="0"/>
                </a:lnTo>
                <a:lnTo>
                  <a:pt x="383284" y="184666"/>
                </a:lnTo>
                <a:lnTo>
                  <a:pt x="198618" y="369332"/>
                </a:lnTo>
                <a:lnTo>
                  <a:pt x="198618" y="276999"/>
                </a:lnTo>
                <a:lnTo>
                  <a:pt x="0" y="276999"/>
                </a:lnTo>
                <a:lnTo>
                  <a:pt x="0" y="92333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08579" y="4786531"/>
            <a:ext cx="358140" cy="340995"/>
          </a:xfrm>
          <a:custGeom>
            <a:avLst/>
            <a:gdLst/>
            <a:ahLst/>
            <a:cxnLst/>
            <a:rect l="l" t="t" r="r" b="b"/>
            <a:pathLst>
              <a:path w="358140" h="340995">
                <a:moveTo>
                  <a:pt x="114777" y="0"/>
                </a:moveTo>
                <a:lnTo>
                  <a:pt x="270371" y="123449"/>
                </a:lnTo>
                <a:lnTo>
                  <a:pt x="327760" y="51117"/>
                </a:lnTo>
                <a:lnTo>
                  <a:pt x="357646" y="310558"/>
                </a:lnTo>
                <a:lnTo>
                  <a:pt x="98204" y="340445"/>
                </a:lnTo>
                <a:lnTo>
                  <a:pt x="155593" y="268113"/>
                </a:lnTo>
                <a:lnTo>
                  <a:pt x="0" y="144663"/>
                </a:lnTo>
                <a:lnTo>
                  <a:pt x="114777" y="0"/>
                </a:lnTo>
                <a:close/>
              </a:path>
            </a:pathLst>
          </a:custGeom>
          <a:ln w="12699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7095" y="1070355"/>
            <a:ext cx="11988800" cy="137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方法：把支撑人类社会的要素一个一个拿掉，最后不能拿掉的就是最重要的</a:t>
            </a:r>
            <a:endParaRPr sz="2800">
              <a:latin typeface="等线 Light"/>
              <a:cs typeface="等线 Light"/>
            </a:endParaRPr>
          </a:p>
          <a:p>
            <a:pPr algn="r" marR="1524635">
              <a:lnSpc>
                <a:spcPct val="100000"/>
              </a:lnSpc>
              <a:spcBef>
                <a:spcPts val="85"/>
              </a:spcBef>
            </a:pPr>
            <a:r>
              <a:rPr dirty="0" sz="1800" b="0">
                <a:latin typeface="等线 Light"/>
                <a:cs typeface="等线 Light"/>
              </a:rPr>
              <a:t>物质生产</a:t>
            </a:r>
            <a:endParaRPr sz="1800">
              <a:latin typeface="等线 Light"/>
              <a:cs typeface="等线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等线 Light"/>
              <a:cs typeface="等线 Light"/>
            </a:endParaRPr>
          </a:p>
          <a:p>
            <a:pPr marL="3786504">
              <a:lnSpc>
                <a:spcPct val="100000"/>
              </a:lnSpc>
              <a:spcBef>
                <a:spcPts val="5"/>
              </a:spcBef>
            </a:pPr>
            <a:r>
              <a:rPr dirty="0" sz="1800" b="0">
                <a:latin typeface="等线 Light"/>
                <a:cs typeface="等线 Light"/>
              </a:rPr>
              <a:t>空气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30995" y="135636"/>
            <a:ext cx="6731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回答简单而巨大问题的方法</a:t>
            </a:r>
            <a:endParaRPr sz="4400"/>
          </a:p>
        </p:txBody>
      </p:sp>
      <p:grpSp>
        <p:nvGrpSpPr>
          <p:cNvPr id="26" name="object 26"/>
          <p:cNvGrpSpPr/>
          <p:nvPr/>
        </p:nvGrpSpPr>
        <p:grpSpPr>
          <a:xfrm>
            <a:off x="3577531" y="1570776"/>
            <a:ext cx="5271770" cy="4871085"/>
            <a:chOff x="3577531" y="1570776"/>
            <a:chExt cx="5271770" cy="4871085"/>
          </a:xfrm>
        </p:grpSpPr>
        <p:sp>
          <p:nvSpPr>
            <p:cNvPr id="27" name="object 27"/>
            <p:cNvSpPr/>
            <p:nvPr/>
          </p:nvSpPr>
          <p:spPr>
            <a:xfrm>
              <a:off x="3583881" y="1577126"/>
              <a:ext cx="2695575" cy="4476115"/>
            </a:xfrm>
            <a:custGeom>
              <a:avLst/>
              <a:gdLst/>
              <a:ahLst/>
              <a:cxnLst/>
              <a:rect l="l" t="t" r="r" b="b"/>
              <a:pathLst>
                <a:path w="2695575" h="4476115">
                  <a:moveTo>
                    <a:pt x="0" y="449234"/>
                  </a:moveTo>
                  <a:lnTo>
                    <a:pt x="2636" y="400285"/>
                  </a:lnTo>
                  <a:lnTo>
                    <a:pt x="10361" y="352862"/>
                  </a:lnTo>
                  <a:lnTo>
                    <a:pt x="22902" y="307241"/>
                  </a:lnTo>
                  <a:lnTo>
                    <a:pt x="39984" y="263694"/>
                  </a:lnTo>
                  <a:lnTo>
                    <a:pt x="61333" y="222496"/>
                  </a:lnTo>
                  <a:lnTo>
                    <a:pt x="86676" y="183922"/>
                  </a:lnTo>
                  <a:lnTo>
                    <a:pt x="115737" y="148244"/>
                  </a:lnTo>
                  <a:lnTo>
                    <a:pt x="148244" y="115737"/>
                  </a:lnTo>
                  <a:lnTo>
                    <a:pt x="183922" y="86676"/>
                  </a:lnTo>
                  <a:lnTo>
                    <a:pt x="222497" y="61333"/>
                  </a:lnTo>
                  <a:lnTo>
                    <a:pt x="263695" y="39984"/>
                  </a:lnTo>
                  <a:lnTo>
                    <a:pt x="307241" y="22902"/>
                  </a:lnTo>
                  <a:lnTo>
                    <a:pt x="352863" y="10361"/>
                  </a:lnTo>
                  <a:lnTo>
                    <a:pt x="400285" y="2636"/>
                  </a:lnTo>
                  <a:lnTo>
                    <a:pt x="449234" y="0"/>
                  </a:lnTo>
                  <a:lnTo>
                    <a:pt x="2246110" y="0"/>
                  </a:lnTo>
                  <a:lnTo>
                    <a:pt x="2295059" y="2636"/>
                  </a:lnTo>
                  <a:lnTo>
                    <a:pt x="2342481" y="10361"/>
                  </a:lnTo>
                  <a:lnTo>
                    <a:pt x="2388103" y="22902"/>
                  </a:lnTo>
                  <a:lnTo>
                    <a:pt x="2431649" y="39984"/>
                  </a:lnTo>
                  <a:lnTo>
                    <a:pt x="2472847" y="61333"/>
                  </a:lnTo>
                  <a:lnTo>
                    <a:pt x="2511422" y="86676"/>
                  </a:lnTo>
                  <a:lnTo>
                    <a:pt x="2547100" y="115737"/>
                  </a:lnTo>
                  <a:lnTo>
                    <a:pt x="2579607" y="148244"/>
                  </a:lnTo>
                  <a:lnTo>
                    <a:pt x="2608668" y="183922"/>
                  </a:lnTo>
                  <a:lnTo>
                    <a:pt x="2634011" y="222496"/>
                  </a:lnTo>
                  <a:lnTo>
                    <a:pt x="2655360" y="263694"/>
                  </a:lnTo>
                  <a:lnTo>
                    <a:pt x="2672442" y="307241"/>
                  </a:lnTo>
                  <a:lnTo>
                    <a:pt x="2684983" y="352862"/>
                  </a:lnTo>
                  <a:lnTo>
                    <a:pt x="2692708" y="400285"/>
                  </a:lnTo>
                  <a:lnTo>
                    <a:pt x="2695345" y="449234"/>
                  </a:lnTo>
                  <a:lnTo>
                    <a:pt x="2695345" y="4026513"/>
                  </a:lnTo>
                  <a:lnTo>
                    <a:pt x="2692708" y="4075462"/>
                  </a:lnTo>
                  <a:lnTo>
                    <a:pt x="2684983" y="4122884"/>
                  </a:lnTo>
                  <a:lnTo>
                    <a:pt x="2672442" y="4168505"/>
                  </a:lnTo>
                  <a:lnTo>
                    <a:pt x="2655360" y="4212052"/>
                  </a:lnTo>
                  <a:lnTo>
                    <a:pt x="2634011" y="4253250"/>
                  </a:lnTo>
                  <a:lnTo>
                    <a:pt x="2608668" y="4291824"/>
                  </a:lnTo>
                  <a:lnTo>
                    <a:pt x="2579607" y="4327502"/>
                  </a:lnTo>
                  <a:lnTo>
                    <a:pt x="2547100" y="4360009"/>
                  </a:lnTo>
                  <a:lnTo>
                    <a:pt x="2511422" y="4389070"/>
                  </a:lnTo>
                  <a:lnTo>
                    <a:pt x="2472847" y="4414413"/>
                  </a:lnTo>
                  <a:lnTo>
                    <a:pt x="2431649" y="4435762"/>
                  </a:lnTo>
                  <a:lnTo>
                    <a:pt x="2388103" y="4452844"/>
                  </a:lnTo>
                  <a:lnTo>
                    <a:pt x="2342481" y="4465385"/>
                  </a:lnTo>
                  <a:lnTo>
                    <a:pt x="2295059" y="4473111"/>
                  </a:lnTo>
                  <a:lnTo>
                    <a:pt x="2246110" y="4475747"/>
                  </a:lnTo>
                  <a:lnTo>
                    <a:pt x="449234" y="4475747"/>
                  </a:lnTo>
                  <a:lnTo>
                    <a:pt x="400285" y="4473111"/>
                  </a:lnTo>
                  <a:lnTo>
                    <a:pt x="352863" y="4465385"/>
                  </a:lnTo>
                  <a:lnTo>
                    <a:pt x="307241" y="4452844"/>
                  </a:lnTo>
                  <a:lnTo>
                    <a:pt x="263695" y="4435762"/>
                  </a:lnTo>
                  <a:lnTo>
                    <a:pt x="222497" y="4414413"/>
                  </a:lnTo>
                  <a:lnTo>
                    <a:pt x="183922" y="4389070"/>
                  </a:lnTo>
                  <a:lnTo>
                    <a:pt x="148244" y="4360009"/>
                  </a:lnTo>
                  <a:lnTo>
                    <a:pt x="115737" y="4327502"/>
                  </a:lnTo>
                  <a:lnTo>
                    <a:pt x="86676" y="4291824"/>
                  </a:lnTo>
                  <a:lnTo>
                    <a:pt x="61333" y="4253250"/>
                  </a:lnTo>
                  <a:lnTo>
                    <a:pt x="39984" y="4212052"/>
                  </a:lnTo>
                  <a:lnTo>
                    <a:pt x="22902" y="4168505"/>
                  </a:lnTo>
                  <a:lnTo>
                    <a:pt x="10361" y="4122884"/>
                  </a:lnTo>
                  <a:lnTo>
                    <a:pt x="2636" y="4075462"/>
                  </a:lnTo>
                  <a:lnTo>
                    <a:pt x="0" y="4026513"/>
                  </a:lnTo>
                  <a:lnTo>
                    <a:pt x="0" y="449234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342249" y="2462449"/>
              <a:ext cx="2500630" cy="2249805"/>
            </a:xfrm>
            <a:custGeom>
              <a:avLst/>
              <a:gdLst/>
              <a:ahLst/>
              <a:cxnLst/>
              <a:rect l="l" t="t" r="r" b="b"/>
              <a:pathLst>
                <a:path w="2500629" h="2249804">
                  <a:moveTo>
                    <a:pt x="0" y="374912"/>
                  </a:moveTo>
                  <a:lnTo>
                    <a:pt x="2921" y="327884"/>
                  </a:lnTo>
                  <a:lnTo>
                    <a:pt x="11450" y="282599"/>
                  </a:lnTo>
                  <a:lnTo>
                    <a:pt x="25235" y="239408"/>
                  </a:lnTo>
                  <a:lnTo>
                    <a:pt x="43926" y="198664"/>
                  </a:lnTo>
                  <a:lnTo>
                    <a:pt x="67171" y="160716"/>
                  </a:lnTo>
                  <a:lnTo>
                    <a:pt x="94619" y="125918"/>
                  </a:lnTo>
                  <a:lnTo>
                    <a:pt x="125918" y="94619"/>
                  </a:lnTo>
                  <a:lnTo>
                    <a:pt x="160716" y="67171"/>
                  </a:lnTo>
                  <a:lnTo>
                    <a:pt x="198664" y="43926"/>
                  </a:lnTo>
                  <a:lnTo>
                    <a:pt x="239408" y="25235"/>
                  </a:lnTo>
                  <a:lnTo>
                    <a:pt x="282599" y="11450"/>
                  </a:lnTo>
                  <a:lnTo>
                    <a:pt x="327884" y="2921"/>
                  </a:lnTo>
                  <a:lnTo>
                    <a:pt x="374912" y="0"/>
                  </a:lnTo>
                  <a:lnTo>
                    <a:pt x="2125562" y="0"/>
                  </a:lnTo>
                  <a:lnTo>
                    <a:pt x="2172590" y="2921"/>
                  </a:lnTo>
                  <a:lnTo>
                    <a:pt x="2217875" y="11450"/>
                  </a:lnTo>
                  <a:lnTo>
                    <a:pt x="2261066" y="25235"/>
                  </a:lnTo>
                  <a:lnTo>
                    <a:pt x="2301810" y="43926"/>
                  </a:lnTo>
                  <a:lnTo>
                    <a:pt x="2339758" y="67171"/>
                  </a:lnTo>
                  <a:lnTo>
                    <a:pt x="2374556" y="94619"/>
                  </a:lnTo>
                  <a:lnTo>
                    <a:pt x="2405855" y="125918"/>
                  </a:lnTo>
                  <a:lnTo>
                    <a:pt x="2433303" y="160716"/>
                  </a:lnTo>
                  <a:lnTo>
                    <a:pt x="2456548" y="198664"/>
                  </a:lnTo>
                  <a:lnTo>
                    <a:pt x="2475239" y="239408"/>
                  </a:lnTo>
                  <a:lnTo>
                    <a:pt x="2489024" y="282599"/>
                  </a:lnTo>
                  <a:lnTo>
                    <a:pt x="2497553" y="327884"/>
                  </a:lnTo>
                  <a:lnTo>
                    <a:pt x="2500475" y="374912"/>
                  </a:lnTo>
                  <a:lnTo>
                    <a:pt x="2500475" y="1874514"/>
                  </a:lnTo>
                  <a:lnTo>
                    <a:pt x="2497553" y="1921542"/>
                  </a:lnTo>
                  <a:lnTo>
                    <a:pt x="2489024" y="1966827"/>
                  </a:lnTo>
                  <a:lnTo>
                    <a:pt x="2475239" y="2010018"/>
                  </a:lnTo>
                  <a:lnTo>
                    <a:pt x="2456548" y="2050762"/>
                  </a:lnTo>
                  <a:lnTo>
                    <a:pt x="2433303" y="2088710"/>
                  </a:lnTo>
                  <a:lnTo>
                    <a:pt x="2405855" y="2123508"/>
                  </a:lnTo>
                  <a:lnTo>
                    <a:pt x="2374556" y="2154807"/>
                  </a:lnTo>
                  <a:lnTo>
                    <a:pt x="2339758" y="2182255"/>
                  </a:lnTo>
                  <a:lnTo>
                    <a:pt x="2301810" y="2205500"/>
                  </a:lnTo>
                  <a:lnTo>
                    <a:pt x="2261066" y="2224191"/>
                  </a:lnTo>
                  <a:lnTo>
                    <a:pt x="2217875" y="2237976"/>
                  </a:lnTo>
                  <a:lnTo>
                    <a:pt x="2172590" y="2246505"/>
                  </a:lnTo>
                  <a:lnTo>
                    <a:pt x="2125562" y="2249427"/>
                  </a:lnTo>
                  <a:lnTo>
                    <a:pt x="374912" y="2249427"/>
                  </a:lnTo>
                  <a:lnTo>
                    <a:pt x="327884" y="2246505"/>
                  </a:lnTo>
                  <a:lnTo>
                    <a:pt x="282599" y="2237976"/>
                  </a:lnTo>
                  <a:lnTo>
                    <a:pt x="239408" y="2224191"/>
                  </a:lnTo>
                  <a:lnTo>
                    <a:pt x="198664" y="2205500"/>
                  </a:lnTo>
                  <a:lnTo>
                    <a:pt x="160716" y="2182255"/>
                  </a:lnTo>
                  <a:lnTo>
                    <a:pt x="125918" y="2154807"/>
                  </a:lnTo>
                  <a:lnTo>
                    <a:pt x="94619" y="2123508"/>
                  </a:lnTo>
                  <a:lnTo>
                    <a:pt x="67171" y="2088710"/>
                  </a:lnTo>
                  <a:lnTo>
                    <a:pt x="43926" y="2050762"/>
                  </a:lnTo>
                  <a:lnTo>
                    <a:pt x="25235" y="2010018"/>
                  </a:lnTo>
                  <a:lnTo>
                    <a:pt x="11450" y="1966827"/>
                  </a:lnTo>
                  <a:lnTo>
                    <a:pt x="2921" y="1921542"/>
                  </a:lnTo>
                  <a:lnTo>
                    <a:pt x="0" y="1874514"/>
                  </a:lnTo>
                  <a:lnTo>
                    <a:pt x="0" y="37491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36163" y="6017315"/>
              <a:ext cx="4754245" cy="421640"/>
            </a:xfrm>
            <a:custGeom>
              <a:avLst/>
              <a:gdLst/>
              <a:ahLst/>
              <a:cxnLst/>
              <a:rect l="l" t="t" r="r" b="b"/>
              <a:pathLst>
                <a:path w="4754245" h="421639">
                  <a:moveTo>
                    <a:pt x="4754061" y="0"/>
                  </a:moveTo>
                  <a:lnTo>
                    <a:pt x="4752272" y="66551"/>
                  </a:lnTo>
                  <a:lnTo>
                    <a:pt x="4747290" y="124351"/>
                  </a:lnTo>
                  <a:lnTo>
                    <a:pt x="4739695" y="169930"/>
                  </a:lnTo>
                  <a:lnTo>
                    <a:pt x="4718972" y="210555"/>
                  </a:lnTo>
                  <a:lnTo>
                    <a:pt x="2412119" y="210555"/>
                  </a:lnTo>
                  <a:lnTo>
                    <a:pt x="2401028" y="221289"/>
                  </a:lnTo>
                  <a:lnTo>
                    <a:pt x="2391396" y="251180"/>
                  </a:lnTo>
                  <a:lnTo>
                    <a:pt x="2383800" y="296759"/>
                  </a:lnTo>
                  <a:lnTo>
                    <a:pt x="2378819" y="354559"/>
                  </a:lnTo>
                  <a:lnTo>
                    <a:pt x="2377031" y="421111"/>
                  </a:lnTo>
                  <a:lnTo>
                    <a:pt x="2375242" y="354559"/>
                  </a:lnTo>
                  <a:lnTo>
                    <a:pt x="2370260" y="296759"/>
                  </a:lnTo>
                  <a:lnTo>
                    <a:pt x="2362665" y="251180"/>
                  </a:lnTo>
                  <a:lnTo>
                    <a:pt x="2353032" y="221289"/>
                  </a:lnTo>
                  <a:lnTo>
                    <a:pt x="2341942" y="210555"/>
                  </a:lnTo>
                  <a:lnTo>
                    <a:pt x="35089" y="210555"/>
                  </a:lnTo>
                  <a:lnTo>
                    <a:pt x="23998" y="199821"/>
                  </a:lnTo>
                  <a:lnTo>
                    <a:pt x="14365" y="169930"/>
                  </a:lnTo>
                  <a:lnTo>
                    <a:pt x="6770" y="124351"/>
                  </a:lnTo>
                  <a:lnTo>
                    <a:pt x="1788" y="66551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5155354" y="6476491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取自环境、弃于环境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2260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风机叶片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1676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风机叶片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254" y="2260238"/>
            <a:ext cx="4777053" cy="31955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0440" y="5552947"/>
            <a:ext cx="916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68</a:t>
            </a:r>
            <a:r>
              <a:rPr dirty="0" sz="1800" spc="25" b="0">
                <a:latin typeface="等线 Light"/>
                <a:cs typeface="等线 Light"/>
              </a:rPr>
              <a:t>m</a:t>
            </a:r>
            <a:r>
              <a:rPr dirty="0" sz="1800" b="0">
                <a:latin typeface="等线 Light"/>
                <a:cs typeface="等线 Light"/>
              </a:rPr>
              <a:t>叶片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7621" y="2194346"/>
            <a:ext cx="5927749" cy="33273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68240" y="5589523"/>
            <a:ext cx="10369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102</a:t>
            </a:r>
            <a:r>
              <a:rPr dirty="0" sz="1800" spc="25" b="0">
                <a:latin typeface="等线 Light"/>
                <a:cs typeface="等线 Light"/>
              </a:rPr>
              <a:t>m</a:t>
            </a:r>
            <a:r>
              <a:rPr dirty="0" sz="1800" b="0">
                <a:latin typeface="等线 Light"/>
                <a:cs typeface="等线 Light"/>
              </a:rPr>
              <a:t>叶片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7848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风力发电机——永磁同步发电机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13208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发电机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873" y="2130361"/>
            <a:ext cx="5503552" cy="38474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2130361"/>
            <a:ext cx="5816761" cy="384749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378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机舱与整流罩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6348" y="1181099"/>
            <a:ext cx="8335217" cy="524206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37305"/>
            <a:ext cx="12192000" cy="5733415"/>
            <a:chOff x="0" y="1037305"/>
            <a:chExt cx="12192000" cy="5733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58" y="1325563"/>
              <a:ext cx="3503160" cy="46622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1605" y="2651126"/>
              <a:ext cx="5492136" cy="41191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5154" y="1037305"/>
              <a:ext cx="3756882" cy="249320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937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陆上风机的安装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1422480" y="6135116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吊装塔筒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0200" y="3559555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将叶片安装在轮毂上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31048" y="2264155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将吊装叶片和轮毂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378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海上风电安装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1676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海上风电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763" y="2092689"/>
            <a:ext cx="5294735" cy="35298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7991" y="2054332"/>
            <a:ext cx="6336784" cy="352982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212" y="0"/>
            <a:ext cx="6172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光伏和风电的碳足迹疑虑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95908"/>
            <a:ext cx="84328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1">
                <a:latin typeface="等线"/>
                <a:cs typeface="等线"/>
              </a:rPr>
              <a:t>光伏、风电的发电过程没有碳排放，但制造过程呢？</a:t>
            </a:r>
            <a:endParaRPr sz="2800">
              <a:latin typeface="等线"/>
              <a:cs typeface="等线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7227" y="2224539"/>
            <a:ext cx="6672580" cy="4516755"/>
            <a:chOff x="857227" y="2224539"/>
            <a:chExt cx="6672580" cy="4516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227" y="2224539"/>
              <a:ext cx="6672105" cy="45165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84799" y="4699000"/>
              <a:ext cx="711200" cy="1123950"/>
            </a:xfrm>
            <a:custGeom>
              <a:avLst/>
              <a:gdLst/>
              <a:ahLst/>
              <a:cxnLst/>
              <a:rect l="l" t="t" r="r" b="b"/>
              <a:pathLst>
                <a:path w="711200" h="1123950">
                  <a:moveTo>
                    <a:pt x="0" y="118535"/>
                  </a:moveTo>
                  <a:lnTo>
                    <a:pt x="9315" y="72396"/>
                  </a:lnTo>
                  <a:lnTo>
                    <a:pt x="34718" y="34718"/>
                  </a:lnTo>
                  <a:lnTo>
                    <a:pt x="72396" y="9315"/>
                  </a:lnTo>
                  <a:lnTo>
                    <a:pt x="118536" y="0"/>
                  </a:lnTo>
                  <a:lnTo>
                    <a:pt x="592664" y="0"/>
                  </a:lnTo>
                  <a:lnTo>
                    <a:pt x="638803" y="9315"/>
                  </a:lnTo>
                  <a:lnTo>
                    <a:pt x="676481" y="34718"/>
                  </a:lnTo>
                  <a:lnTo>
                    <a:pt x="701884" y="72396"/>
                  </a:lnTo>
                  <a:lnTo>
                    <a:pt x="711200" y="118535"/>
                  </a:lnTo>
                  <a:lnTo>
                    <a:pt x="711200" y="1005414"/>
                  </a:lnTo>
                  <a:lnTo>
                    <a:pt x="701884" y="1051553"/>
                  </a:lnTo>
                  <a:lnTo>
                    <a:pt x="676481" y="1089231"/>
                  </a:lnTo>
                  <a:lnTo>
                    <a:pt x="638803" y="1114634"/>
                  </a:lnTo>
                  <a:lnTo>
                    <a:pt x="592664" y="1123950"/>
                  </a:lnTo>
                  <a:lnTo>
                    <a:pt x="118536" y="1123950"/>
                  </a:lnTo>
                  <a:lnTo>
                    <a:pt x="72396" y="1114634"/>
                  </a:lnTo>
                  <a:lnTo>
                    <a:pt x="34718" y="1089231"/>
                  </a:lnTo>
                  <a:lnTo>
                    <a:pt x="9315" y="1051553"/>
                  </a:lnTo>
                  <a:lnTo>
                    <a:pt x="0" y="1005414"/>
                  </a:lnTo>
                  <a:lnTo>
                    <a:pt x="0" y="118535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45249" y="4699000"/>
              <a:ext cx="711200" cy="1123950"/>
            </a:xfrm>
            <a:custGeom>
              <a:avLst/>
              <a:gdLst/>
              <a:ahLst/>
              <a:cxnLst/>
              <a:rect l="l" t="t" r="r" b="b"/>
              <a:pathLst>
                <a:path w="711200" h="1123950">
                  <a:moveTo>
                    <a:pt x="0" y="118535"/>
                  </a:moveTo>
                  <a:lnTo>
                    <a:pt x="9315" y="72396"/>
                  </a:lnTo>
                  <a:lnTo>
                    <a:pt x="34718" y="34718"/>
                  </a:lnTo>
                  <a:lnTo>
                    <a:pt x="72396" y="9315"/>
                  </a:lnTo>
                  <a:lnTo>
                    <a:pt x="118536" y="0"/>
                  </a:lnTo>
                  <a:lnTo>
                    <a:pt x="592664" y="0"/>
                  </a:lnTo>
                  <a:lnTo>
                    <a:pt x="638803" y="9315"/>
                  </a:lnTo>
                  <a:lnTo>
                    <a:pt x="676481" y="34718"/>
                  </a:lnTo>
                  <a:lnTo>
                    <a:pt x="701884" y="72396"/>
                  </a:lnTo>
                  <a:lnTo>
                    <a:pt x="711200" y="118535"/>
                  </a:lnTo>
                  <a:lnTo>
                    <a:pt x="711200" y="1005414"/>
                  </a:lnTo>
                  <a:lnTo>
                    <a:pt x="701884" y="1051553"/>
                  </a:lnTo>
                  <a:lnTo>
                    <a:pt x="676481" y="1089231"/>
                  </a:lnTo>
                  <a:lnTo>
                    <a:pt x="638803" y="1114634"/>
                  </a:lnTo>
                  <a:lnTo>
                    <a:pt x="592664" y="1123950"/>
                  </a:lnTo>
                  <a:lnTo>
                    <a:pt x="118536" y="1123950"/>
                  </a:lnTo>
                  <a:lnTo>
                    <a:pt x="72396" y="1114634"/>
                  </a:lnTo>
                  <a:lnTo>
                    <a:pt x="34718" y="1089231"/>
                  </a:lnTo>
                  <a:lnTo>
                    <a:pt x="9315" y="1051553"/>
                  </a:lnTo>
                  <a:lnTo>
                    <a:pt x="0" y="1005414"/>
                  </a:lnTo>
                  <a:lnTo>
                    <a:pt x="0" y="118535"/>
                  </a:lnTo>
                  <a:close/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435837" y="4706620"/>
            <a:ext cx="358140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</a:pPr>
            <a:r>
              <a:rPr dirty="0" sz="2800" b="1">
                <a:solidFill>
                  <a:srgbClr val="C00000"/>
                </a:solidFill>
                <a:latin typeface="等线"/>
                <a:cs typeface="等线"/>
              </a:rPr>
              <a:t>风电和光伏发电设备 制造过程的碳足迹很小</a:t>
            </a:r>
            <a:endParaRPr sz="2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112" y="144780"/>
            <a:ext cx="5613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风电和光伏的装机容量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65271" y="2099830"/>
            <a:ext cx="12040235" cy="4636135"/>
            <a:chOff x="65271" y="2099830"/>
            <a:chExt cx="12040235" cy="4636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71" y="2602558"/>
              <a:ext cx="6782366" cy="41330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8508" y="2115990"/>
              <a:ext cx="2188738" cy="14392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7637" y="2867160"/>
              <a:ext cx="5257800" cy="3605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4509" y="2099830"/>
              <a:ext cx="2160929" cy="153466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11277" y="860044"/>
            <a:ext cx="7423150" cy="1293495"/>
          </a:xfrm>
          <a:prstGeom prst="rect">
            <a:avLst/>
          </a:prstGeom>
        </p:spPr>
        <p:txBody>
          <a:bodyPr wrap="square" lIns="0" tIns="21971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73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2800" b="0">
                <a:latin typeface="等线 Light"/>
                <a:cs typeface="等线 Light"/>
              </a:rPr>
              <a:t>中国可再生能源装机容量遥遥领先于其他国家</a:t>
            </a:r>
            <a:endParaRPr sz="2800">
              <a:latin typeface="等线 Light"/>
              <a:cs typeface="等线 Light"/>
            </a:endParaRPr>
          </a:p>
          <a:p>
            <a:pPr marL="298450" indent="-285750">
              <a:lnSpc>
                <a:spcPct val="100000"/>
              </a:lnSpc>
              <a:spcBef>
                <a:spcPts val="163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2800" b="0">
                <a:latin typeface="等线 Light"/>
                <a:cs typeface="等线 Light"/>
              </a:rPr>
              <a:t>保持高增长率</a:t>
            </a:r>
            <a:endParaRPr sz="2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0492" y="6336284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2016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01524" y="6345428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2018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79785" y="2379979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风电累计装机容量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3994" y="2416555"/>
            <a:ext cx="2311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光伏发电累计装机容量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040" y="153924"/>
            <a:ext cx="3378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水电装机容量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01040" y="1204467"/>
            <a:ext cx="45212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我国水电装机容量世界第一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006" y="1686995"/>
            <a:ext cx="5744024" cy="49685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8741" y="2415381"/>
            <a:ext cx="4762498" cy="31718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062" y="163068"/>
            <a:ext cx="6172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风电光伏发电装备的制造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9766" y="1346918"/>
            <a:ext cx="3623156" cy="223934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66693" y="4532566"/>
            <a:ext cx="2849245" cy="2206625"/>
            <a:chOff x="2066693" y="4532566"/>
            <a:chExt cx="2849245" cy="2206625"/>
          </a:xfrm>
        </p:grpSpPr>
        <p:sp>
          <p:nvSpPr>
            <p:cNvPr id="5" name="object 5"/>
            <p:cNvSpPr/>
            <p:nvPr/>
          </p:nvSpPr>
          <p:spPr>
            <a:xfrm>
              <a:off x="2651759" y="4532566"/>
              <a:ext cx="1734820" cy="2206625"/>
            </a:xfrm>
            <a:custGeom>
              <a:avLst/>
              <a:gdLst/>
              <a:ahLst/>
              <a:cxnLst/>
              <a:rect l="l" t="t" r="r" b="b"/>
              <a:pathLst>
                <a:path w="1734820" h="2206625">
                  <a:moveTo>
                    <a:pt x="0" y="2136457"/>
                  </a:moveTo>
                  <a:lnTo>
                    <a:pt x="0" y="2206417"/>
                  </a:lnTo>
                </a:path>
                <a:path w="1734820" h="2206625">
                  <a:moveTo>
                    <a:pt x="0" y="1914574"/>
                  </a:moveTo>
                  <a:lnTo>
                    <a:pt x="0" y="2057209"/>
                  </a:lnTo>
                </a:path>
                <a:path w="1734820" h="2206625">
                  <a:moveTo>
                    <a:pt x="0" y="1694497"/>
                  </a:moveTo>
                  <a:lnTo>
                    <a:pt x="0" y="1836333"/>
                  </a:lnTo>
                </a:path>
                <a:path w="1734820" h="2206625">
                  <a:moveTo>
                    <a:pt x="0" y="1252649"/>
                  </a:moveTo>
                  <a:lnTo>
                    <a:pt x="0" y="1395793"/>
                  </a:lnTo>
                </a:path>
                <a:path w="1734820" h="2206625">
                  <a:moveTo>
                    <a:pt x="0" y="1032008"/>
                  </a:moveTo>
                  <a:lnTo>
                    <a:pt x="0" y="1174407"/>
                  </a:lnTo>
                </a:path>
                <a:path w="1734820" h="2206625">
                  <a:moveTo>
                    <a:pt x="0" y="811366"/>
                  </a:moveTo>
                  <a:lnTo>
                    <a:pt x="0" y="953766"/>
                  </a:lnTo>
                </a:path>
                <a:path w="1734820" h="2206625">
                  <a:moveTo>
                    <a:pt x="0" y="590723"/>
                  </a:moveTo>
                  <a:lnTo>
                    <a:pt x="0" y="733124"/>
                  </a:lnTo>
                </a:path>
                <a:path w="1734820" h="2206625">
                  <a:moveTo>
                    <a:pt x="0" y="370081"/>
                  </a:moveTo>
                  <a:lnTo>
                    <a:pt x="0" y="512483"/>
                  </a:lnTo>
                </a:path>
                <a:path w="1734820" h="2206625">
                  <a:moveTo>
                    <a:pt x="0" y="149440"/>
                  </a:moveTo>
                  <a:lnTo>
                    <a:pt x="0" y="291840"/>
                  </a:lnTo>
                </a:path>
                <a:path w="1734820" h="2206625">
                  <a:moveTo>
                    <a:pt x="0" y="0"/>
                  </a:moveTo>
                  <a:lnTo>
                    <a:pt x="0" y="71198"/>
                  </a:lnTo>
                </a:path>
                <a:path w="1734820" h="2206625">
                  <a:moveTo>
                    <a:pt x="579120" y="149440"/>
                  </a:moveTo>
                  <a:lnTo>
                    <a:pt x="579120" y="291840"/>
                  </a:lnTo>
                </a:path>
                <a:path w="1734820" h="2206625">
                  <a:moveTo>
                    <a:pt x="579120" y="0"/>
                  </a:moveTo>
                  <a:lnTo>
                    <a:pt x="579120" y="71198"/>
                  </a:lnTo>
                </a:path>
                <a:path w="1734820" h="2206625">
                  <a:moveTo>
                    <a:pt x="1155192" y="149440"/>
                  </a:moveTo>
                  <a:lnTo>
                    <a:pt x="1155192" y="291840"/>
                  </a:lnTo>
                </a:path>
                <a:path w="1734820" h="2206625">
                  <a:moveTo>
                    <a:pt x="1155192" y="0"/>
                  </a:moveTo>
                  <a:lnTo>
                    <a:pt x="1155192" y="71198"/>
                  </a:lnTo>
                </a:path>
                <a:path w="1734820" h="2206625">
                  <a:moveTo>
                    <a:pt x="1734312" y="149440"/>
                  </a:moveTo>
                  <a:lnTo>
                    <a:pt x="1734312" y="2206417"/>
                  </a:lnTo>
                </a:path>
                <a:path w="1734820" h="2206625">
                  <a:moveTo>
                    <a:pt x="1734312" y="0"/>
                  </a:moveTo>
                  <a:lnTo>
                    <a:pt x="1734312" y="71198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71456" y="4603765"/>
              <a:ext cx="2844800" cy="78740"/>
            </a:xfrm>
            <a:custGeom>
              <a:avLst/>
              <a:gdLst/>
              <a:ahLst/>
              <a:cxnLst/>
              <a:rect l="l" t="t" r="r" b="b"/>
              <a:pathLst>
                <a:path w="2844800" h="78739">
                  <a:moveTo>
                    <a:pt x="2844482" y="0"/>
                  </a:moveTo>
                  <a:lnTo>
                    <a:pt x="0" y="0"/>
                  </a:lnTo>
                  <a:lnTo>
                    <a:pt x="0" y="78242"/>
                  </a:lnTo>
                  <a:lnTo>
                    <a:pt x="2844482" y="78242"/>
                  </a:lnTo>
                  <a:lnTo>
                    <a:pt x="284448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30879" y="4902648"/>
              <a:ext cx="576580" cy="142875"/>
            </a:xfrm>
            <a:custGeom>
              <a:avLst/>
              <a:gdLst/>
              <a:ahLst/>
              <a:cxnLst/>
              <a:rect l="l" t="t" r="r" b="b"/>
              <a:pathLst>
                <a:path w="576579" h="142875">
                  <a:moveTo>
                    <a:pt x="0" y="0"/>
                  </a:moveTo>
                  <a:lnTo>
                    <a:pt x="0" y="142401"/>
                  </a:lnTo>
                </a:path>
                <a:path w="576579" h="142875">
                  <a:moveTo>
                    <a:pt x="576072" y="0"/>
                  </a:moveTo>
                  <a:lnTo>
                    <a:pt x="576072" y="14240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71456" y="4824407"/>
              <a:ext cx="2165350" cy="78740"/>
            </a:xfrm>
            <a:custGeom>
              <a:avLst/>
              <a:gdLst/>
              <a:ahLst/>
              <a:cxnLst/>
              <a:rect l="l" t="t" r="r" b="b"/>
              <a:pathLst>
                <a:path w="2165350" h="78739">
                  <a:moveTo>
                    <a:pt x="2165350" y="0"/>
                  </a:moveTo>
                  <a:lnTo>
                    <a:pt x="0" y="0"/>
                  </a:lnTo>
                  <a:lnTo>
                    <a:pt x="0" y="78240"/>
                  </a:lnTo>
                  <a:lnTo>
                    <a:pt x="2165350" y="78240"/>
                  </a:lnTo>
                  <a:lnTo>
                    <a:pt x="21653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30879" y="5123290"/>
              <a:ext cx="576580" cy="142875"/>
            </a:xfrm>
            <a:custGeom>
              <a:avLst/>
              <a:gdLst/>
              <a:ahLst/>
              <a:cxnLst/>
              <a:rect l="l" t="t" r="r" b="b"/>
              <a:pathLst>
                <a:path w="576579" h="142875">
                  <a:moveTo>
                    <a:pt x="0" y="0"/>
                  </a:moveTo>
                  <a:lnTo>
                    <a:pt x="0" y="142400"/>
                  </a:lnTo>
                </a:path>
                <a:path w="576579" h="142875">
                  <a:moveTo>
                    <a:pt x="576072" y="0"/>
                  </a:moveTo>
                  <a:lnTo>
                    <a:pt x="576072" y="14240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71456" y="5045049"/>
              <a:ext cx="2110105" cy="78740"/>
            </a:xfrm>
            <a:custGeom>
              <a:avLst/>
              <a:gdLst/>
              <a:ahLst/>
              <a:cxnLst/>
              <a:rect l="l" t="t" r="r" b="b"/>
              <a:pathLst>
                <a:path w="2110104" h="78739">
                  <a:moveTo>
                    <a:pt x="2109768" y="0"/>
                  </a:moveTo>
                  <a:lnTo>
                    <a:pt x="0" y="0"/>
                  </a:lnTo>
                  <a:lnTo>
                    <a:pt x="0" y="78240"/>
                  </a:lnTo>
                  <a:lnTo>
                    <a:pt x="2109768" y="78240"/>
                  </a:lnTo>
                  <a:lnTo>
                    <a:pt x="210976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30879" y="5343932"/>
              <a:ext cx="576580" cy="142875"/>
            </a:xfrm>
            <a:custGeom>
              <a:avLst/>
              <a:gdLst/>
              <a:ahLst/>
              <a:cxnLst/>
              <a:rect l="l" t="t" r="r" b="b"/>
              <a:pathLst>
                <a:path w="576579" h="142875">
                  <a:moveTo>
                    <a:pt x="0" y="0"/>
                  </a:moveTo>
                  <a:lnTo>
                    <a:pt x="0" y="142400"/>
                  </a:lnTo>
                </a:path>
                <a:path w="576579" h="142875">
                  <a:moveTo>
                    <a:pt x="576072" y="0"/>
                  </a:moveTo>
                  <a:lnTo>
                    <a:pt x="576072" y="14240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71456" y="5265690"/>
              <a:ext cx="2107565" cy="78740"/>
            </a:xfrm>
            <a:custGeom>
              <a:avLst/>
              <a:gdLst/>
              <a:ahLst/>
              <a:cxnLst/>
              <a:rect l="l" t="t" r="r" b="b"/>
              <a:pathLst>
                <a:path w="2107565" h="78739">
                  <a:moveTo>
                    <a:pt x="2107453" y="0"/>
                  </a:moveTo>
                  <a:lnTo>
                    <a:pt x="0" y="0"/>
                  </a:lnTo>
                  <a:lnTo>
                    <a:pt x="0" y="78242"/>
                  </a:lnTo>
                  <a:lnTo>
                    <a:pt x="2107453" y="78242"/>
                  </a:lnTo>
                  <a:lnTo>
                    <a:pt x="210745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230879" y="5564574"/>
              <a:ext cx="576580" cy="1174750"/>
            </a:xfrm>
            <a:custGeom>
              <a:avLst/>
              <a:gdLst/>
              <a:ahLst/>
              <a:cxnLst/>
              <a:rect l="l" t="t" r="r" b="b"/>
              <a:pathLst>
                <a:path w="576579" h="1174750">
                  <a:moveTo>
                    <a:pt x="0" y="0"/>
                  </a:moveTo>
                  <a:lnTo>
                    <a:pt x="0" y="142399"/>
                  </a:lnTo>
                </a:path>
                <a:path w="576579" h="1174750">
                  <a:moveTo>
                    <a:pt x="576072" y="0"/>
                  </a:moveTo>
                  <a:lnTo>
                    <a:pt x="576072" y="1174408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71456" y="5486332"/>
              <a:ext cx="1851025" cy="78740"/>
            </a:xfrm>
            <a:custGeom>
              <a:avLst/>
              <a:gdLst/>
              <a:ahLst/>
              <a:cxnLst/>
              <a:rect l="l" t="t" r="r" b="b"/>
              <a:pathLst>
                <a:path w="1851025" h="78739">
                  <a:moveTo>
                    <a:pt x="1850969" y="0"/>
                  </a:moveTo>
                  <a:lnTo>
                    <a:pt x="0" y="0"/>
                  </a:lnTo>
                  <a:lnTo>
                    <a:pt x="0" y="78242"/>
                  </a:lnTo>
                  <a:lnTo>
                    <a:pt x="1850969" y="78242"/>
                  </a:lnTo>
                  <a:lnTo>
                    <a:pt x="185096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30879" y="5785215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w="0" h="143510">
                  <a:moveTo>
                    <a:pt x="0" y="0"/>
                  </a:moveTo>
                  <a:lnTo>
                    <a:pt x="0" y="143144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71446" y="5706986"/>
              <a:ext cx="1647825" cy="740410"/>
            </a:xfrm>
            <a:custGeom>
              <a:avLst/>
              <a:gdLst/>
              <a:ahLst/>
              <a:cxnLst/>
              <a:rect l="l" t="t" r="r" b="b"/>
              <a:pathLst>
                <a:path w="1647825" h="740410">
                  <a:moveTo>
                    <a:pt x="1046200" y="661924"/>
                  </a:moveTo>
                  <a:lnTo>
                    <a:pt x="0" y="661924"/>
                  </a:lnTo>
                  <a:lnTo>
                    <a:pt x="0" y="740156"/>
                  </a:lnTo>
                  <a:lnTo>
                    <a:pt x="1046200" y="740156"/>
                  </a:lnTo>
                  <a:lnTo>
                    <a:pt x="1046200" y="661924"/>
                  </a:lnTo>
                  <a:close/>
                </a:path>
                <a:path w="1647825" h="740410">
                  <a:moveTo>
                    <a:pt x="1647748" y="0"/>
                  </a:moveTo>
                  <a:lnTo>
                    <a:pt x="0" y="0"/>
                  </a:lnTo>
                  <a:lnTo>
                    <a:pt x="0" y="78232"/>
                  </a:lnTo>
                  <a:lnTo>
                    <a:pt x="1647748" y="78232"/>
                  </a:lnTo>
                  <a:lnTo>
                    <a:pt x="16477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51759" y="6004559"/>
              <a:ext cx="579120" cy="143510"/>
            </a:xfrm>
            <a:custGeom>
              <a:avLst/>
              <a:gdLst/>
              <a:ahLst/>
              <a:cxnLst/>
              <a:rect l="l" t="t" r="r" b="b"/>
              <a:pathLst>
                <a:path w="579119" h="143510">
                  <a:moveTo>
                    <a:pt x="0" y="0"/>
                  </a:moveTo>
                  <a:lnTo>
                    <a:pt x="0" y="143255"/>
                  </a:lnTo>
                </a:path>
                <a:path w="579119" h="143510">
                  <a:moveTo>
                    <a:pt x="579120" y="0"/>
                  </a:moveTo>
                  <a:lnTo>
                    <a:pt x="579120" y="143255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071456" y="5928359"/>
              <a:ext cx="1299845" cy="76200"/>
            </a:xfrm>
            <a:custGeom>
              <a:avLst/>
              <a:gdLst/>
              <a:ahLst/>
              <a:cxnLst/>
              <a:rect l="l" t="t" r="r" b="b"/>
              <a:pathLst>
                <a:path w="1299845" h="76200">
                  <a:moveTo>
                    <a:pt x="1299631" y="0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1299631" y="76199"/>
                  </a:lnTo>
                  <a:lnTo>
                    <a:pt x="129963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30879" y="6227063"/>
              <a:ext cx="0" cy="512445"/>
            </a:xfrm>
            <a:custGeom>
              <a:avLst/>
              <a:gdLst/>
              <a:ahLst/>
              <a:cxnLst/>
              <a:rect l="l" t="t" r="r" b="b"/>
              <a:pathLst>
                <a:path w="0" h="512445">
                  <a:moveTo>
                    <a:pt x="0" y="0"/>
                  </a:moveTo>
                  <a:lnTo>
                    <a:pt x="0" y="511919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71446" y="6147815"/>
              <a:ext cx="1226820" cy="521334"/>
            </a:xfrm>
            <a:custGeom>
              <a:avLst/>
              <a:gdLst/>
              <a:ahLst/>
              <a:cxnLst/>
              <a:rect l="l" t="t" r="r" b="b"/>
              <a:pathLst>
                <a:path w="1226820" h="521334">
                  <a:moveTo>
                    <a:pt x="997889" y="441960"/>
                  </a:moveTo>
                  <a:lnTo>
                    <a:pt x="0" y="441960"/>
                  </a:lnTo>
                  <a:lnTo>
                    <a:pt x="0" y="521208"/>
                  </a:lnTo>
                  <a:lnTo>
                    <a:pt x="997889" y="521208"/>
                  </a:lnTo>
                  <a:lnTo>
                    <a:pt x="997889" y="441960"/>
                  </a:lnTo>
                  <a:close/>
                </a:path>
                <a:path w="1226820" h="521334">
                  <a:moveTo>
                    <a:pt x="1226489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1226489" y="79248"/>
                  </a:lnTo>
                  <a:lnTo>
                    <a:pt x="1226489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71456" y="4532566"/>
              <a:ext cx="0" cy="2206625"/>
            </a:xfrm>
            <a:custGeom>
              <a:avLst/>
              <a:gdLst/>
              <a:ahLst/>
              <a:cxnLst/>
              <a:rect l="l" t="t" r="r" b="b"/>
              <a:pathLst>
                <a:path w="0" h="2206625">
                  <a:moveTo>
                    <a:pt x="0" y="0"/>
                  </a:moveTo>
                  <a:lnTo>
                    <a:pt x="1" y="220641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4965191" y="4532566"/>
            <a:ext cx="0" cy="2206625"/>
          </a:xfrm>
          <a:custGeom>
            <a:avLst/>
            <a:gdLst/>
            <a:ahLst/>
            <a:cxnLst/>
            <a:rect l="l" t="t" r="r" b="b"/>
            <a:pathLst>
              <a:path w="0" h="2206625">
                <a:moveTo>
                  <a:pt x="0" y="0"/>
                </a:moveTo>
                <a:lnTo>
                  <a:pt x="0" y="2206417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45280" y="4532566"/>
            <a:ext cx="0" cy="2206625"/>
          </a:xfrm>
          <a:custGeom>
            <a:avLst/>
            <a:gdLst/>
            <a:ahLst/>
            <a:cxnLst/>
            <a:rect l="l" t="t" r="r" b="b"/>
            <a:pathLst>
              <a:path w="0" h="2206625">
                <a:moveTo>
                  <a:pt x="0" y="0"/>
                </a:moveTo>
                <a:lnTo>
                  <a:pt x="0" y="2206417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77377" y="3940555"/>
            <a:ext cx="4164965" cy="530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solidFill>
                  <a:srgbClr val="595959"/>
                </a:solidFill>
                <a:latin typeface="等线 Light"/>
                <a:cs typeface="等线 Light"/>
              </a:rPr>
              <a:t>2019</a:t>
            </a:r>
            <a:r>
              <a:rPr dirty="0" sz="1800" spc="20" b="0">
                <a:solidFill>
                  <a:srgbClr val="595959"/>
                </a:solidFill>
                <a:latin typeface="等线 Light"/>
                <a:cs typeface="等线 Light"/>
              </a:rPr>
              <a:t>全球十大光伏企业（出货百万美元）</a:t>
            </a:r>
            <a:endParaRPr sz="1800">
              <a:latin typeface="等线 Light"/>
              <a:cs typeface="等线 Light"/>
            </a:endParaRPr>
          </a:p>
          <a:p>
            <a:pPr marL="963930">
              <a:lnSpc>
                <a:spcPct val="100000"/>
              </a:lnSpc>
              <a:spcBef>
                <a:spcPts val="730"/>
              </a:spcBef>
              <a:tabLst>
                <a:tab pos="1452245" algn="l"/>
                <a:tab pos="2031364" algn="l"/>
                <a:tab pos="2610485" algn="l"/>
                <a:tab pos="3188970" algn="l"/>
                <a:tab pos="3768090" algn="l"/>
              </a:tabLst>
            </a:pPr>
            <a:r>
              <a:rPr dirty="0" sz="900" spc="10" b="0">
                <a:solidFill>
                  <a:srgbClr val="595959"/>
                </a:solidFill>
                <a:latin typeface="等线 Light"/>
                <a:cs typeface="等线 Light"/>
              </a:rPr>
              <a:t>0	</a:t>
            </a:r>
            <a:r>
              <a:rPr dirty="0" sz="900" b="0">
                <a:solidFill>
                  <a:srgbClr val="595959"/>
                </a:solidFill>
                <a:latin typeface="等线 Light"/>
                <a:cs typeface="等线 Light"/>
              </a:rPr>
              <a:t>1000	2000	3000	4000	</a:t>
            </a:r>
            <a:r>
              <a:rPr dirty="0" sz="900" spc="10" b="0">
                <a:solidFill>
                  <a:srgbClr val="595959"/>
                </a:solidFill>
                <a:latin typeface="等线 Light"/>
                <a:cs typeface="等线 Light"/>
              </a:rPr>
              <a:t>5000</a:t>
            </a:r>
            <a:endParaRPr sz="900">
              <a:latin typeface="等线 Light"/>
              <a:cs typeface="等线 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12185" y="4307840"/>
            <a:ext cx="267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 b="0">
                <a:solidFill>
                  <a:srgbClr val="595959"/>
                </a:solidFill>
                <a:latin typeface="等线 Light"/>
                <a:cs typeface="等线 Light"/>
              </a:rPr>
              <a:t>6</a:t>
            </a:r>
            <a:r>
              <a:rPr dirty="0" sz="900" spc="-65" b="0">
                <a:solidFill>
                  <a:srgbClr val="595959"/>
                </a:solidFill>
                <a:latin typeface="等线 Light"/>
                <a:cs typeface="等线 Light"/>
              </a:rPr>
              <a:t>0</a:t>
            </a:r>
            <a:r>
              <a:rPr dirty="0" sz="900" spc="35" b="0">
                <a:solidFill>
                  <a:srgbClr val="595959"/>
                </a:solidFill>
                <a:latin typeface="等线 Light"/>
                <a:cs typeface="等线 Light"/>
              </a:rPr>
              <a:t>00</a:t>
            </a:r>
            <a:endParaRPr sz="900">
              <a:latin typeface="等线 Light"/>
              <a:cs typeface="等线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2464" y="4548632"/>
            <a:ext cx="1514475" cy="2141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9850">
              <a:lnSpc>
                <a:spcPct val="100000"/>
              </a:lnSpc>
              <a:spcBef>
                <a:spcPts val="100"/>
              </a:spcBef>
            </a:pPr>
            <a:r>
              <a:rPr dirty="0" sz="900" b="0">
                <a:solidFill>
                  <a:srgbClr val="595959"/>
                </a:solidFill>
                <a:latin typeface="等线 Light"/>
                <a:cs typeface="等线 Light"/>
              </a:rPr>
              <a:t>协鑫（集团）有限公司</a:t>
            </a:r>
            <a:endParaRPr sz="900">
              <a:latin typeface="等线 Light"/>
              <a:cs typeface="等线 Light"/>
            </a:endParaRPr>
          </a:p>
          <a:p>
            <a:pPr algn="r" marL="354965" marR="7620" indent="-114300">
              <a:lnSpc>
                <a:spcPct val="160000"/>
              </a:lnSpc>
              <a:spcBef>
                <a:spcPts val="20"/>
              </a:spcBef>
            </a:pPr>
            <a:r>
              <a:rPr dirty="0" sz="900" b="0">
                <a:solidFill>
                  <a:srgbClr val="595959"/>
                </a:solidFill>
                <a:latin typeface="等线 Light"/>
                <a:cs typeface="等线 Light"/>
              </a:rPr>
              <a:t>阿特斯阳光电力有限公司 天合光能股份有限公司 晶科能源有限公司</a:t>
            </a:r>
            <a:endParaRPr sz="900">
              <a:latin typeface="等线 Light"/>
              <a:cs typeface="等线 Light"/>
            </a:endParaRPr>
          </a:p>
          <a:p>
            <a:pPr algn="r" marL="469265" marR="5080" indent="-342900">
              <a:lnSpc>
                <a:spcPct val="157800"/>
              </a:lnSpc>
              <a:spcBef>
                <a:spcPts val="50"/>
              </a:spcBef>
            </a:pPr>
            <a:r>
              <a:rPr dirty="0" sz="900" b="0">
                <a:solidFill>
                  <a:srgbClr val="595959"/>
                </a:solidFill>
                <a:latin typeface="等线 Light"/>
                <a:cs typeface="等线 Light"/>
              </a:rPr>
              <a:t>隆基绿能科技股份有限公司 晶澳太阳能有限公司  </a:t>
            </a:r>
            <a:r>
              <a:rPr dirty="0" sz="900" spc="5" b="0">
                <a:solidFill>
                  <a:srgbClr val="595959"/>
                </a:solidFill>
                <a:latin typeface="等线 Light"/>
                <a:cs typeface="等线 Light"/>
              </a:rPr>
              <a:t>FIRST </a:t>
            </a:r>
            <a:r>
              <a:rPr dirty="0" sz="900" spc="10" b="0">
                <a:solidFill>
                  <a:srgbClr val="595959"/>
                </a:solidFill>
                <a:latin typeface="等线 Light"/>
                <a:cs typeface="等线 Light"/>
              </a:rPr>
              <a:t>SOLAR,</a:t>
            </a:r>
            <a:r>
              <a:rPr dirty="0" sz="900" spc="-90" b="0">
                <a:solidFill>
                  <a:srgbClr val="595959"/>
                </a:solidFill>
                <a:latin typeface="等线 Light"/>
                <a:cs typeface="等线 Light"/>
              </a:rPr>
              <a:t> </a:t>
            </a:r>
            <a:r>
              <a:rPr dirty="0" sz="900" spc="20" b="0">
                <a:solidFill>
                  <a:srgbClr val="595959"/>
                </a:solidFill>
                <a:latin typeface="等线 Light"/>
                <a:cs typeface="等线 Light"/>
              </a:rPr>
              <a:t>INC.</a:t>
            </a:r>
            <a:endParaRPr sz="900">
              <a:latin typeface="等线 Light"/>
              <a:cs typeface="等线 Light"/>
            </a:endParaRPr>
          </a:p>
          <a:p>
            <a:pPr marL="12700" marR="7620" indent="744855">
              <a:lnSpc>
                <a:spcPts val="1800"/>
              </a:lnSpc>
              <a:spcBef>
                <a:spcPts val="110"/>
              </a:spcBef>
            </a:pPr>
            <a:r>
              <a:rPr dirty="0" sz="900" spc="10" b="0">
                <a:solidFill>
                  <a:srgbClr val="595959"/>
                </a:solidFill>
                <a:latin typeface="等线 Light"/>
                <a:cs typeface="等线 Light"/>
              </a:rPr>
              <a:t>Hanwha</a:t>
            </a:r>
            <a:r>
              <a:rPr dirty="0" sz="900" spc="-65" b="0">
                <a:solidFill>
                  <a:srgbClr val="595959"/>
                </a:solidFill>
                <a:latin typeface="等线 Light"/>
                <a:cs typeface="等线 Light"/>
              </a:rPr>
              <a:t> </a:t>
            </a:r>
            <a:r>
              <a:rPr dirty="0" sz="900" b="0">
                <a:solidFill>
                  <a:srgbClr val="595959"/>
                </a:solidFill>
                <a:latin typeface="等线 Light"/>
                <a:cs typeface="等线 Light"/>
              </a:rPr>
              <a:t>Group  天津中环半导体股份有限公司</a:t>
            </a:r>
            <a:endParaRPr sz="900">
              <a:latin typeface="等线 Light"/>
              <a:cs typeface="等线 Light"/>
            </a:endParaRPr>
          </a:p>
          <a:p>
            <a:pPr marL="710565">
              <a:lnSpc>
                <a:spcPct val="100000"/>
              </a:lnSpc>
              <a:spcBef>
                <a:spcPts val="420"/>
              </a:spcBef>
            </a:pPr>
            <a:r>
              <a:rPr dirty="0" sz="900" spc="10" b="0">
                <a:solidFill>
                  <a:srgbClr val="595959"/>
                </a:solidFill>
                <a:latin typeface="等线 Light"/>
                <a:cs typeface="等线 Light"/>
              </a:rPr>
              <a:t>SunPower</a:t>
            </a:r>
            <a:r>
              <a:rPr dirty="0" sz="900" spc="-95" b="0">
                <a:solidFill>
                  <a:srgbClr val="595959"/>
                </a:solidFill>
                <a:latin typeface="等线 Light"/>
                <a:cs typeface="等线 Light"/>
              </a:rPr>
              <a:t> </a:t>
            </a:r>
            <a:r>
              <a:rPr dirty="0" sz="900" b="0">
                <a:solidFill>
                  <a:srgbClr val="595959"/>
                </a:solidFill>
                <a:latin typeface="等线 Light"/>
                <a:cs typeface="等线 Light"/>
              </a:rPr>
              <a:t>Corp.</a:t>
            </a:r>
            <a:endParaRPr sz="900">
              <a:latin typeface="等线 Light"/>
              <a:cs typeface="等线 Ligh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835" y="1400869"/>
            <a:ext cx="3405963" cy="229557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893770" y="2620771"/>
            <a:ext cx="482600" cy="54102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just" marL="12700" marR="5080">
              <a:lnSpc>
                <a:spcPct val="90800"/>
              </a:lnSpc>
              <a:spcBef>
                <a:spcPts val="229"/>
              </a:spcBef>
            </a:pPr>
            <a:r>
              <a:rPr dirty="0" sz="1200" b="0">
                <a:latin typeface="等线 Light"/>
                <a:cs typeface="等线 Light"/>
              </a:rPr>
              <a:t>欧洲区 美洲区 亚太区</a:t>
            </a:r>
            <a:endParaRPr sz="1200">
              <a:latin typeface="等线 Light"/>
              <a:cs typeface="等线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4776" y="1078484"/>
            <a:ext cx="4986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 b="0">
                <a:latin typeface="等线 Light"/>
                <a:cs typeface="等线 Light"/>
              </a:rPr>
              <a:t>2018</a:t>
            </a:r>
            <a:r>
              <a:rPr dirty="0" sz="1800" spc="20" b="0">
                <a:latin typeface="等线 Light"/>
                <a:cs typeface="等线 Light"/>
              </a:rPr>
              <a:t>年全球十大风电设备制造商（装机容量</a:t>
            </a:r>
            <a:r>
              <a:rPr dirty="0" sz="1800" spc="5" b="0">
                <a:latin typeface="等线 Light"/>
                <a:cs typeface="等线 Light"/>
              </a:rPr>
              <a:t>G</a:t>
            </a:r>
            <a:r>
              <a:rPr dirty="0" sz="1800" spc="35" b="0">
                <a:latin typeface="等线 Light"/>
                <a:cs typeface="等线 Light"/>
              </a:rPr>
              <a:t>W</a:t>
            </a:r>
            <a:r>
              <a:rPr dirty="0" sz="1800" b="0">
                <a:latin typeface="等线 Light"/>
                <a:cs typeface="等线 Light"/>
              </a:rPr>
              <a:t>）</a:t>
            </a:r>
            <a:endParaRPr sz="1800">
              <a:latin typeface="等线 Light"/>
              <a:cs typeface="等线 Ligh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17546" y="1848619"/>
            <a:ext cx="1230630" cy="1864995"/>
            <a:chOff x="917546" y="1848619"/>
            <a:chExt cx="1230630" cy="1864995"/>
          </a:xfrm>
        </p:grpSpPr>
        <p:sp>
          <p:nvSpPr>
            <p:cNvPr id="31" name="object 31"/>
            <p:cNvSpPr/>
            <p:nvPr/>
          </p:nvSpPr>
          <p:spPr>
            <a:xfrm>
              <a:off x="931835" y="1862907"/>
              <a:ext cx="1202055" cy="232410"/>
            </a:xfrm>
            <a:custGeom>
              <a:avLst/>
              <a:gdLst/>
              <a:ahLst/>
              <a:cxnLst/>
              <a:rect l="l" t="t" r="r" b="b"/>
              <a:pathLst>
                <a:path w="1202055" h="232410">
                  <a:moveTo>
                    <a:pt x="0" y="38656"/>
                  </a:moveTo>
                  <a:lnTo>
                    <a:pt x="3037" y="23609"/>
                  </a:lnTo>
                  <a:lnTo>
                    <a:pt x="11322" y="11322"/>
                  </a:lnTo>
                  <a:lnTo>
                    <a:pt x="23609" y="3037"/>
                  </a:lnTo>
                  <a:lnTo>
                    <a:pt x="38656" y="0"/>
                  </a:lnTo>
                  <a:lnTo>
                    <a:pt x="1162811" y="0"/>
                  </a:lnTo>
                  <a:lnTo>
                    <a:pt x="1177857" y="3037"/>
                  </a:lnTo>
                  <a:lnTo>
                    <a:pt x="1190144" y="11322"/>
                  </a:lnTo>
                  <a:lnTo>
                    <a:pt x="1198429" y="23609"/>
                  </a:lnTo>
                  <a:lnTo>
                    <a:pt x="1201467" y="38656"/>
                  </a:lnTo>
                  <a:lnTo>
                    <a:pt x="1201467" y="193275"/>
                  </a:lnTo>
                  <a:lnTo>
                    <a:pt x="1198429" y="208322"/>
                  </a:lnTo>
                  <a:lnTo>
                    <a:pt x="1190144" y="220609"/>
                  </a:lnTo>
                  <a:lnTo>
                    <a:pt x="1177857" y="228894"/>
                  </a:lnTo>
                  <a:lnTo>
                    <a:pt x="1162811" y="231932"/>
                  </a:lnTo>
                  <a:lnTo>
                    <a:pt x="38656" y="231932"/>
                  </a:lnTo>
                  <a:lnTo>
                    <a:pt x="23609" y="228894"/>
                  </a:lnTo>
                  <a:lnTo>
                    <a:pt x="11322" y="220609"/>
                  </a:lnTo>
                  <a:lnTo>
                    <a:pt x="3037" y="208322"/>
                  </a:lnTo>
                  <a:lnTo>
                    <a:pt x="0" y="193275"/>
                  </a:lnTo>
                  <a:lnTo>
                    <a:pt x="0" y="38656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31835" y="2466591"/>
              <a:ext cx="1202055" cy="232410"/>
            </a:xfrm>
            <a:custGeom>
              <a:avLst/>
              <a:gdLst/>
              <a:ahLst/>
              <a:cxnLst/>
              <a:rect l="l" t="t" r="r" b="b"/>
              <a:pathLst>
                <a:path w="1202055" h="232410">
                  <a:moveTo>
                    <a:pt x="0" y="38656"/>
                  </a:moveTo>
                  <a:lnTo>
                    <a:pt x="3037" y="23609"/>
                  </a:lnTo>
                  <a:lnTo>
                    <a:pt x="11322" y="11322"/>
                  </a:lnTo>
                  <a:lnTo>
                    <a:pt x="23609" y="3037"/>
                  </a:lnTo>
                  <a:lnTo>
                    <a:pt x="38656" y="0"/>
                  </a:lnTo>
                  <a:lnTo>
                    <a:pt x="1162811" y="0"/>
                  </a:lnTo>
                  <a:lnTo>
                    <a:pt x="1177857" y="3037"/>
                  </a:lnTo>
                  <a:lnTo>
                    <a:pt x="1190144" y="11322"/>
                  </a:lnTo>
                  <a:lnTo>
                    <a:pt x="1198429" y="23609"/>
                  </a:lnTo>
                  <a:lnTo>
                    <a:pt x="1201467" y="38656"/>
                  </a:lnTo>
                  <a:lnTo>
                    <a:pt x="1201467" y="193275"/>
                  </a:lnTo>
                  <a:lnTo>
                    <a:pt x="1198429" y="208322"/>
                  </a:lnTo>
                  <a:lnTo>
                    <a:pt x="1190144" y="220609"/>
                  </a:lnTo>
                  <a:lnTo>
                    <a:pt x="1177857" y="228894"/>
                  </a:lnTo>
                  <a:lnTo>
                    <a:pt x="1162811" y="231932"/>
                  </a:lnTo>
                  <a:lnTo>
                    <a:pt x="38656" y="231932"/>
                  </a:lnTo>
                  <a:lnTo>
                    <a:pt x="23609" y="228894"/>
                  </a:lnTo>
                  <a:lnTo>
                    <a:pt x="11322" y="220609"/>
                  </a:lnTo>
                  <a:lnTo>
                    <a:pt x="3037" y="208322"/>
                  </a:lnTo>
                  <a:lnTo>
                    <a:pt x="0" y="193275"/>
                  </a:lnTo>
                  <a:lnTo>
                    <a:pt x="0" y="38656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31835" y="2845819"/>
              <a:ext cx="1202055" cy="232410"/>
            </a:xfrm>
            <a:custGeom>
              <a:avLst/>
              <a:gdLst/>
              <a:ahLst/>
              <a:cxnLst/>
              <a:rect l="l" t="t" r="r" b="b"/>
              <a:pathLst>
                <a:path w="1202055" h="232410">
                  <a:moveTo>
                    <a:pt x="0" y="38656"/>
                  </a:moveTo>
                  <a:lnTo>
                    <a:pt x="3037" y="23609"/>
                  </a:lnTo>
                  <a:lnTo>
                    <a:pt x="11322" y="11322"/>
                  </a:lnTo>
                  <a:lnTo>
                    <a:pt x="23609" y="3037"/>
                  </a:lnTo>
                  <a:lnTo>
                    <a:pt x="38656" y="0"/>
                  </a:lnTo>
                  <a:lnTo>
                    <a:pt x="1162811" y="0"/>
                  </a:lnTo>
                  <a:lnTo>
                    <a:pt x="1177857" y="3037"/>
                  </a:lnTo>
                  <a:lnTo>
                    <a:pt x="1190144" y="11322"/>
                  </a:lnTo>
                  <a:lnTo>
                    <a:pt x="1198429" y="23609"/>
                  </a:lnTo>
                  <a:lnTo>
                    <a:pt x="1201467" y="38656"/>
                  </a:lnTo>
                  <a:lnTo>
                    <a:pt x="1201467" y="193275"/>
                  </a:lnTo>
                  <a:lnTo>
                    <a:pt x="1198429" y="208322"/>
                  </a:lnTo>
                  <a:lnTo>
                    <a:pt x="1190144" y="220609"/>
                  </a:lnTo>
                  <a:lnTo>
                    <a:pt x="1177857" y="228894"/>
                  </a:lnTo>
                  <a:lnTo>
                    <a:pt x="1162811" y="231932"/>
                  </a:lnTo>
                  <a:lnTo>
                    <a:pt x="38656" y="231932"/>
                  </a:lnTo>
                  <a:lnTo>
                    <a:pt x="23609" y="228894"/>
                  </a:lnTo>
                  <a:lnTo>
                    <a:pt x="11322" y="220609"/>
                  </a:lnTo>
                  <a:lnTo>
                    <a:pt x="3037" y="208322"/>
                  </a:lnTo>
                  <a:lnTo>
                    <a:pt x="0" y="193275"/>
                  </a:lnTo>
                  <a:lnTo>
                    <a:pt x="0" y="38656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31833" y="3234832"/>
              <a:ext cx="1202055" cy="232410"/>
            </a:xfrm>
            <a:custGeom>
              <a:avLst/>
              <a:gdLst/>
              <a:ahLst/>
              <a:cxnLst/>
              <a:rect l="l" t="t" r="r" b="b"/>
              <a:pathLst>
                <a:path w="1202055" h="232410">
                  <a:moveTo>
                    <a:pt x="0" y="38656"/>
                  </a:moveTo>
                  <a:lnTo>
                    <a:pt x="3037" y="23609"/>
                  </a:lnTo>
                  <a:lnTo>
                    <a:pt x="11322" y="11322"/>
                  </a:lnTo>
                  <a:lnTo>
                    <a:pt x="23609" y="3037"/>
                  </a:lnTo>
                  <a:lnTo>
                    <a:pt x="38656" y="0"/>
                  </a:lnTo>
                  <a:lnTo>
                    <a:pt x="1162811" y="0"/>
                  </a:lnTo>
                  <a:lnTo>
                    <a:pt x="1177857" y="3037"/>
                  </a:lnTo>
                  <a:lnTo>
                    <a:pt x="1190144" y="11322"/>
                  </a:lnTo>
                  <a:lnTo>
                    <a:pt x="1198429" y="23609"/>
                  </a:lnTo>
                  <a:lnTo>
                    <a:pt x="1201467" y="38656"/>
                  </a:lnTo>
                  <a:lnTo>
                    <a:pt x="1201467" y="193275"/>
                  </a:lnTo>
                  <a:lnTo>
                    <a:pt x="1198429" y="208322"/>
                  </a:lnTo>
                  <a:lnTo>
                    <a:pt x="1190144" y="220609"/>
                  </a:lnTo>
                  <a:lnTo>
                    <a:pt x="1177857" y="228894"/>
                  </a:lnTo>
                  <a:lnTo>
                    <a:pt x="1162811" y="231932"/>
                  </a:lnTo>
                  <a:lnTo>
                    <a:pt x="38656" y="231932"/>
                  </a:lnTo>
                  <a:lnTo>
                    <a:pt x="23609" y="228894"/>
                  </a:lnTo>
                  <a:lnTo>
                    <a:pt x="11322" y="220609"/>
                  </a:lnTo>
                  <a:lnTo>
                    <a:pt x="3037" y="208322"/>
                  </a:lnTo>
                  <a:lnTo>
                    <a:pt x="0" y="193275"/>
                  </a:lnTo>
                  <a:lnTo>
                    <a:pt x="0" y="38656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31833" y="3468813"/>
              <a:ext cx="1202055" cy="230504"/>
            </a:xfrm>
            <a:custGeom>
              <a:avLst/>
              <a:gdLst/>
              <a:ahLst/>
              <a:cxnLst/>
              <a:rect l="l" t="t" r="r" b="b"/>
              <a:pathLst>
                <a:path w="1202055" h="230504">
                  <a:moveTo>
                    <a:pt x="0" y="38405"/>
                  </a:moveTo>
                  <a:lnTo>
                    <a:pt x="3018" y="23456"/>
                  </a:lnTo>
                  <a:lnTo>
                    <a:pt x="11248" y="11248"/>
                  </a:lnTo>
                  <a:lnTo>
                    <a:pt x="23456" y="3018"/>
                  </a:lnTo>
                  <a:lnTo>
                    <a:pt x="38405" y="0"/>
                  </a:lnTo>
                  <a:lnTo>
                    <a:pt x="1163062" y="0"/>
                  </a:lnTo>
                  <a:lnTo>
                    <a:pt x="1178010" y="3018"/>
                  </a:lnTo>
                  <a:lnTo>
                    <a:pt x="1190218" y="11248"/>
                  </a:lnTo>
                  <a:lnTo>
                    <a:pt x="1198448" y="23456"/>
                  </a:lnTo>
                  <a:lnTo>
                    <a:pt x="1201467" y="38405"/>
                  </a:lnTo>
                  <a:lnTo>
                    <a:pt x="1201467" y="192019"/>
                  </a:lnTo>
                  <a:lnTo>
                    <a:pt x="1198448" y="206968"/>
                  </a:lnTo>
                  <a:lnTo>
                    <a:pt x="1190218" y="219176"/>
                  </a:lnTo>
                  <a:lnTo>
                    <a:pt x="1178010" y="227406"/>
                  </a:lnTo>
                  <a:lnTo>
                    <a:pt x="1163062" y="230425"/>
                  </a:lnTo>
                  <a:lnTo>
                    <a:pt x="38405" y="230425"/>
                  </a:lnTo>
                  <a:lnTo>
                    <a:pt x="23456" y="227406"/>
                  </a:lnTo>
                  <a:lnTo>
                    <a:pt x="11248" y="219176"/>
                  </a:lnTo>
                  <a:lnTo>
                    <a:pt x="3018" y="206968"/>
                  </a:lnTo>
                  <a:lnTo>
                    <a:pt x="0" y="192019"/>
                  </a:lnTo>
                  <a:lnTo>
                    <a:pt x="0" y="38405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9766" y="4191977"/>
            <a:ext cx="3623156" cy="241302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613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光伏和风电的消纳问题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261533"/>
            <a:ext cx="7112000" cy="127508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电力系统发电功率与用电功率必须平衡</a:t>
            </a:r>
            <a:endParaRPr sz="28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火力发电、水力发电可以根据用电需求实施调节</a:t>
            </a:r>
            <a:endParaRPr sz="2400">
              <a:latin typeface="等线 Light"/>
              <a:cs typeface="等线 Light"/>
            </a:endParaRPr>
          </a:p>
          <a:p>
            <a:pPr lvl="1" marL="6985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b="0">
                <a:latin typeface="等线 Light"/>
                <a:cs typeface="等线 Light"/>
              </a:rPr>
              <a:t>阳光、风力缺无法实时调节</a:t>
            </a:r>
            <a:endParaRPr sz="24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0124" y="3780043"/>
            <a:ext cx="5239008" cy="2654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468" y="2837722"/>
            <a:ext cx="5260871" cy="38681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67740" y="3254755"/>
            <a:ext cx="2997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solidFill>
                  <a:srgbClr val="0070C0"/>
                </a:solidFill>
                <a:latin typeface="等线 Light"/>
                <a:cs typeface="等线 Light"/>
              </a:rPr>
              <a:t>光伏发电与用电负荷并不匹配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5892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能源-人类社会的驱动力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12140" y="1242059"/>
            <a:ext cx="289560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b="0">
                <a:latin typeface="等线 Light"/>
                <a:cs typeface="等线 Light"/>
              </a:rPr>
              <a:t>能源对社会的作用</a:t>
            </a:r>
            <a:endParaRPr sz="26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5405" y="2035327"/>
            <a:ext cx="3137615" cy="1948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751" y="2023521"/>
            <a:ext cx="3613205" cy="19602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8751" y="4401140"/>
            <a:ext cx="3613205" cy="18066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95405" y="4401139"/>
            <a:ext cx="3165986" cy="18066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034" y="2009419"/>
            <a:ext cx="2852214" cy="19672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61034" y="4401137"/>
            <a:ext cx="2913875" cy="180660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44054" y="399846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工业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9304" y="399846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交通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76673" y="399846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生活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9105" y="6177788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农业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22888" y="6165596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娱乐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66671" y="6217411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照明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487" y="7619"/>
            <a:ext cx="28194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消纳的方法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114" y="1726832"/>
            <a:ext cx="2300095" cy="14974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1541" y="1331467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火电或水电机组调峰</a:t>
            </a:r>
            <a:endParaRPr sz="1800">
              <a:latin typeface="等线"/>
              <a:cs typeface="等线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42860" y="2000816"/>
            <a:ext cx="4584700" cy="2712720"/>
            <a:chOff x="3642860" y="2000816"/>
            <a:chExt cx="4584700" cy="27127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7259" y="2717624"/>
              <a:ext cx="3295380" cy="13711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49210" y="2007166"/>
              <a:ext cx="4572000" cy="2700020"/>
            </a:xfrm>
            <a:custGeom>
              <a:avLst/>
              <a:gdLst/>
              <a:ahLst/>
              <a:cxnLst/>
              <a:rect l="l" t="t" r="r" b="b"/>
              <a:pathLst>
                <a:path w="4572000" h="2700020">
                  <a:moveTo>
                    <a:pt x="0" y="1349829"/>
                  </a:moveTo>
                  <a:lnTo>
                    <a:pt x="3069" y="1279271"/>
                  </a:lnTo>
                  <a:lnTo>
                    <a:pt x="12176" y="1209656"/>
                  </a:lnTo>
                  <a:lnTo>
                    <a:pt x="27172" y="1141072"/>
                  </a:lnTo>
                  <a:lnTo>
                    <a:pt x="47904" y="1073609"/>
                  </a:lnTo>
                  <a:lnTo>
                    <a:pt x="74223" y="1007355"/>
                  </a:lnTo>
                  <a:lnTo>
                    <a:pt x="105977" y="942399"/>
                  </a:lnTo>
                  <a:lnTo>
                    <a:pt x="143017" y="878829"/>
                  </a:lnTo>
                  <a:lnTo>
                    <a:pt x="185192" y="816736"/>
                  </a:lnTo>
                  <a:lnTo>
                    <a:pt x="208158" y="786271"/>
                  </a:lnTo>
                  <a:lnTo>
                    <a:pt x="232351" y="756208"/>
                  </a:lnTo>
                  <a:lnTo>
                    <a:pt x="257753" y="726558"/>
                  </a:lnTo>
                  <a:lnTo>
                    <a:pt x="284344" y="697333"/>
                  </a:lnTo>
                  <a:lnTo>
                    <a:pt x="312106" y="668544"/>
                  </a:lnTo>
                  <a:lnTo>
                    <a:pt x="341019" y="640201"/>
                  </a:lnTo>
                  <a:lnTo>
                    <a:pt x="371066" y="612317"/>
                  </a:lnTo>
                  <a:lnTo>
                    <a:pt x="402227" y="584901"/>
                  </a:lnTo>
                  <a:lnTo>
                    <a:pt x="434484" y="557966"/>
                  </a:lnTo>
                  <a:lnTo>
                    <a:pt x="467817" y="531521"/>
                  </a:lnTo>
                  <a:lnTo>
                    <a:pt x="502208" y="505579"/>
                  </a:lnTo>
                  <a:lnTo>
                    <a:pt x="537638" y="480151"/>
                  </a:lnTo>
                  <a:lnTo>
                    <a:pt x="574088" y="455247"/>
                  </a:lnTo>
                  <a:lnTo>
                    <a:pt x="611540" y="430879"/>
                  </a:lnTo>
                  <a:lnTo>
                    <a:pt x="649974" y="407057"/>
                  </a:lnTo>
                  <a:lnTo>
                    <a:pt x="689372" y="383794"/>
                  </a:lnTo>
                  <a:lnTo>
                    <a:pt x="729714" y="361100"/>
                  </a:lnTo>
                  <a:lnTo>
                    <a:pt x="770983" y="338985"/>
                  </a:lnTo>
                  <a:lnTo>
                    <a:pt x="813159" y="317462"/>
                  </a:lnTo>
                  <a:lnTo>
                    <a:pt x="856223" y="296542"/>
                  </a:lnTo>
                  <a:lnTo>
                    <a:pt x="900157" y="276235"/>
                  </a:lnTo>
                  <a:lnTo>
                    <a:pt x="944942" y="256552"/>
                  </a:lnTo>
                  <a:lnTo>
                    <a:pt x="990558" y="237505"/>
                  </a:lnTo>
                  <a:lnTo>
                    <a:pt x="1036988" y="219106"/>
                  </a:lnTo>
                  <a:lnTo>
                    <a:pt x="1084212" y="201364"/>
                  </a:lnTo>
                  <a:lnTo>
                    <a:pt x="1132212" y="184291"/>
                  </a:lnTo>
                  <a:lnTo>
                    <a:pt x="1180968" y="167898"/>
                  </a:lnTo>
                  <a:lnTo>
                    <a:pt x="1230462" y="152197"/>
                  </a:lnTo>
                  <a:lnTo>
                    <a:pt x="1280675" y="137198"/>
                  </a:lnTo>
                  <a:lnTo>
                    <a:pt x="1331588" y="122912"/>
                  </a:lnTo>
                  <a:lnTo>
                    <a:pt x="1383182" y="109351"/>
                  </a:lnTo>
                  <a:lnTo>
                    <a:pt x="1435439" y="96526"/>
                  </a:lnTo>
                  <a:lnTo>
                    <a:pt x="1488340" y="84448"/>
                  </a:lnTo>
                  <a:lnTo>
                    <a:pt x="1541866" y="73128"/>
                  </a:lnTo>
                  <a:lnTo>
                    <a:pt x="1595997" y="62577"/>
                  </a:lnTo>
                  <a:lnTo>
                    <a:pt x="1650716" y="52806"/>
                  </a:lnTo>
                  <a:lnTo>
                    <a:pt x="1706004" y="43827"/>
                  </a:lnTo>
                  <a:lnTo>
                    <a:pt x="1761841" y="35649"/>
                  </a:lnTo>
                  <a:lnTo>
                    <a:pt x="1818208" y="28286"/>
                  </a:lnTo>
                  <a:lnTo>
                    <a:pt x="1875088" y="21747"/>
                  </a:lnTo>
                  <a:lnTo>
                    <a:pt x="1932461" y="16044"/>
                  </a:lnTo>
                  <a:lnTo>
                    <a:pt x="1990308" y="11188"/>
                  </a:lnTo>
                  <a:lnTo>
                    <a:pt x="2048611" y="7190"/>
                  </a:lnTo>
                  <a:lnTo>
                    <a:pt x="2107350" y="4061"/>
                  </a:lnTo>
                  <a:lnTo>
                    <a:pt x="2166507" y="1812"/>
                  </a:lnTo>
                  <a:lnTo>
                    <a:pt x="2226063" y="454"/>
                  </a:lnTo>
                  <a:lnTo>
                    <a:pt x="2286000" y="0"/>
                  </a:lnTo>
                  <a:lnTo>
                    <a:pt x="2345936" y="454"/>
                  </a:lnTo>
                  <a:lnTo>
                    <a:pt x="2405492" y="1812"/>
                  </a:lnTo>
                  <a:lnTo>
                    <a:pt x="2464649" y="4061"/>
                  </a:lnTo>
                  <a:lnTo>
                    <a:pt x="2523388" y="7190"/>
                  </a:lnTo>
                  <a:lnTo>
                    <a:pt x="2581691" y="11188"/>
                  </a:lnTo>
                  <a:lnTo>
                    <a:pt x="2639538" y="16044"/>
                  </a:lnTo>
                  <a:lnTo>
                    <a:pt x="2696911" y="21747"/>
                  </a:lnTo>
                  <a:lnTo>
                    <a:pt x="2753791" y="28286"/>
                  </a:lnTo>
                  <a:lnTo>
                    <a:pt x="2810158" y="35649"/>
                  </a:lnTo>
                  <a:lnTo>
                    <a:pt x="2865995" y="43827"/>
                  </a:lnTo>
                  <a:lnTo>
                    <a:pt x="2921283" y="52806"/>
                  </a:lnTo>
                  <a:lnTo>
                    <a:pt x="2976002" y="62577"/>
                  </a:lnTo>
                  <a:lnTo>
                    <a:pt x="3030133" y="73128"/>
                  </a:lnTo>
                  <a:lnTo>
                    <a:pt x="3083659" y="84448"/>
                  </a:lnTo>
                  <a:lnTo>
                    <a:pt x="3136560" y="96526"/>
                  </a:lnTo>
                  <a:lnTo>
                    <a:pt x="3188817" y="109351"/>
                  </a:lnTo>
                  <a:lnTo>
                    <a:pt x="3240411" y="122912"/>
                  </a:lnTo>
                  <a:lnTo>
                    <a:pt x="3291324" y="137198"/>
                  </a:lnTo>
                  <a:lnTo>
                    <a:pt x="3341537" y="152197"/>
                  </a:lnTo>
                  <a:lnTo>
                    <a:pt x="3391031" y="167898"/>
                  </a:lnTo>
                  <a:lnTo>
                    <a:pt x="3439788" y="184291"/>
                  </a:lnTo>
                  <a:lnTo>
                    <a:pt x="3487787" y="201364"/>
                  </a:lnTo>
                  <a:lnTo>
                    <a:pt x="3535011" y="219106"/>
                  </a:lnTo>
                  <a:lnTo>
                    <a:pt x="3581441" y="237505"/>
                  </a:lnTo>
                  <a:lnTo>
                    <a:pt x="3627057" y="256552"/>
                  </a:lnTo>
                  <a:lnTo>
                    <a:pt x="3671842" y="276235"/>
                  </a:lnTo>
                  <a:lnTo>
                    <a:pt x="3715776" y="296542"/>
                  </a:lnTo>
                  <a:lnTo>
                    <a:pt x="3758840" y="317462"/>
                  </a:lnTo>
                  <a:lnTo>
                    <a:pt x="3801016" y="338985"/>
                  </a:lnTo>
                  <a:lnTo>
                    <a:pt x="3842285" y="361100"/>
                  </a:lnTo>
                  <a:lnTo>
                    <a:pt x="3882628" y="383794"/>
                  </a:lnTo>
                  <a:lnTo>
                    <a:pt x="3922025" y="407057"/>
                  </a:lnTo>
                  <a:lnTo>
                    <a:pt x="3960459" y="430879"/>
                  </a:lnTo>
                  <a:lnTo>
                    <a:pt x="3997911" y="455247"/>
                  </a:lnTo>
                  <a:lnTo>
                    <a:pt x="4034361" y="480151"/>
                  </a:lnTo>
                  <a:lnTo>
                    <a:pt x="4069791" y="505579"/>
                  </a:lnTo>
                  <a:lnTo>
                    <a:pt x="4104182" y="531521"/>
                  </a:lnTo>
                  <a:lnTo>
                    <a:pt x="4137515" y="557966"/>
                  </a:lnTo>
                  <a:lnTo>
                    <a:pt x="4169772" y="584901"/>
                  </a:lnTo>
                  <a:lnTo>
                    <a:pt x="4200933" y="612317"/>
                  </a:lnTo>
                  <a:lnTo>
                    <a:pt x="4230980" y="640201"/>
                  </a:lnTo>
                  <a:lnTo>
                    <a:pt x="4259894" y="668544"/>
                  </a:lnTo>
                  <a:lnTo>
                    <a:pt x="4287655" y="697333"/>
                  </a:lnTo>
                  <a:lnTo>
                    <a:pt x="4314246" y="726558"/>
                  </a:lnTo>
                  <a:lnTo>
                    <a:pt x="4339648" y="756208"/>
                  </a:lnTo>
                  <a:lnTo>
                    <a:pt x="4363841" y="786271"/>
                  </a:lnTo>
                  <a:lnTo>
                    <a:pt x="4386807" y="816736"/>
                  </a:lnTo>
                  <a:lnTo>
                    <a:pt x="4428982" y="878829"/>
                  </a:lnTo>
                  <a:lnTo>
                    <a:pt x="4466022" y="942399"/>
                  </a:lnTo>
                  <a:lnTo>
                    <a:pt x="4497776" y="1007355"/>
                  </a:lnTo>
                  <a:lnTo>
                    <a:pt x="4524095" y="1073609"/>
                  </a:lnTo>
                  <a:lnTo>
                    <a:pt x="4544827" y="1141072"/>
                  </a:lnTo>
                  <a:lnTo>
                    <a:pt x="4559823" y="1209656"/>
                  </a:lnTo>
                  <a:lnTo>
                    <a:pt x="4568930" y="1279271"/>
                  </a:lnTo>
                  <a:lnTo>
                    <a:pt x="4572000" y="1349829"/>
                  </a:lnTo>
                  <a:lnTo>
                    <a:pt x="4571229" y="1385220"/>
                  </a:lnTo>
                  <a:lnTo>
                    <a:pt x="4565122" y="1455317"/>
                  </a:lnTo>
                  <a:lnTo>
                    <a:pt x="4553052" y="1524427"/>
                  </a:lnTo>
                  <a:lnTo>
                    <a:pt x="4535169" y="1592462"/>
                  </a:lnTo>
                  <a:lnTo>
                    <a:pt x="4511625" y="1659332"/>
                  </a:lnTo>
                  <a:lnTo>
                    <a:pt x="4482569" y="1724948"/>
                  </a:lnTo>
                  <a:lnTo>
                    <a:pt x="4448153" y="1789222"/>
                  </a:lnTo>
                  <a:lnTo>
                    <a:pt x="4408527" y="1852064"/>
                  </a:lnTo>
                  <a:lnTo>
                    <a:pt x="4363841" y="1913386"/>
                  </a:lnTo>
                  <a:lnTo>
                    <a:pt x="4339648" y="1943449"/>
                  </a:lnTo>
                  <a:lnTo>
                    <a:pt x="4314246" y="1973099"/>
                  </a:lnTo>
                  <a:lnTo>
                    <a:pt x="4287655" y="2002324"/>
                  </a:lnTo>
                  <a:lnTo>
                    <a:pt x="4259894" y="2031113"/>
                  </a:lnTo>
                  <a:lnTo>
                    <a:pt x="4230980" y="2059456"/>
                  </a:lnTo>
                  <a:lnTo>
                    <a:pt x="4200933" y="2087340"/>
                  </a:lnTo>
                  <a:lnTo>
                    <a:pt x="4169772" y="2114756"/>
                  </a:lnTo>
                  <a:lnTo>
                    <a:pt x="4137515" y="2141692"/>
                  </a:lnTo>
                  <a:lnTo>
                    <a:pt x="4104182" y="2168136"/>
                  </a:lnTo>
                  <a:lnTo>
                    <a:pt x="4069791" y="2194078"/>
                  </a:lnTo>
                  <a:lnTo>
                    <a:pt x="4034361" y="2219506"/>
                  </a:lnTo>
                  <a:lnTo>
                    <a:pt x="3997911" y="2244410"/>
                  </a:lnTo>
                  <a:lnTo>
                    <a:pt x="3960459" y="2268778"/>
                  </a:lnTo>
                  <a:lnTo>
                    <a:pt x="3922025" y="2292600"/>
                  </a:lnTo>
                  <a:lnTo>
                    <a:pt x="3882628" y="2315863"/>
                  </a:lnTo>
                  <a:lnTo>
                    <a:pt x="3842285" y="2338557"/>
                  </a:lnTo>
                  <a:lnTo>
                    <a:pt x="3801016" y="2360672"/>
                  </a:lnTo>
                  <a:lnTo>
                    <a:pt x="3758840" y="2382195"/>
                  </a:lnTo>
                  <a:lnTo>
                    <a:pt x="3715776" y="2403115"/>
                  </a:lnTo>
                  <a:lnTo>
                    <a:pt x="3671842" y="2423422"/>
                  </a:lnTo>
                  <a:lnTo>
                    <a:pt x="3627057" y="2443105"/>
                  </a:lnTo>
                  <a:lnTo>
                    <a:pt x="3581441" y="2462152"/>
                  </a:lnTo>
                  <a:lnTo>
                    <a:pt x="3535011" y="2480551"/>
                  </a:lnTo>
                  <a:lnTo>
                    <a:pt x="3487787" y="2498293"/>
                  </a:lnTo>
                  <a:lnTo>
                    <a:pt x="3439788" y="2515366"/>
                  </a:lnTo>
                  <a:lnTo>
                    <a:pt x="3391031" y="2531759"/>
                  </a:lnTo>
                  <a:lnTo>
                    <a:pt x="3341537" y="2547460"/>
                  </a:lnTo>
                  <a:lnTo>
                    <a:pt x="3291324" y="2562459"/>
                  </a:lnTo>
                  <a:lnTo>
                    <a:pt x="3240411" y="2576745"/>
                  </a:lnTo>
                  <a:lnTo>
                    <a:pt x="3188817" y="2590306"/>
                  </a:lnTo>
                  <a:lnTo>
                    <a:pt x="3136560" y="2603131"/>
                  </a:lnTo>
                  <a:lnTo>
                    <a:pt x="3083659" y="2615209"/>
                  </a:lnTo>
                  <a:lnTo>
                    <a:pt x="3030133" y="2626529"/>
                  </a:lnTo>
                  <a:lnTo>
                    <a:pt x="2976002" y="2637080"/>
                  </a:lnTo>
                  <a:lnTo>
                    <a:pt x="2921283" y="2646851"/>
                  </a:lnTo>
                  <a:lnTo>
                    <a:pt x="2865995" y="2655831"/>
                  </a:lnTo>
                  <a:lnTo>
                    <a:pt x="2810158" y="2664008"/>
                  </a:lnTo>
                  <a:lnTo>
                    <a:pt x="2753791" y="2671371"/>
                  </a:lnTo>
                  <a:lnTo>
                    <a:pt x="2696911" y="2677910"/>
                  </a:lnTo>
                  <a:lnTo>
                    <a:pt x="2639538" y="2683613"/>
                  </a:lnTo>
                  <a:lnTo>
                    <a:pt x="2581691" y="2688469"/>
                  </a:lnTo>
                  <a:lnTo>
                    <a:pt x="2523388" y="2692467"/>
                  </a:lnTo>
                  <a:lnTo>
                    <a:pt x="2464649" y="2695596"/>
                  </a:lnTo>
                  <a:lnTo>
                    <a:pt x="2405492" y="2697845"/>
                  </a:lnTo>
                  <a:lnTo>
                    <a:pt x="2345936" y="2699203"/>
                  </a:lnTo>
                  <a:lnTo>
                    <a:pt x="2286000" y="2699658"/>
                  </a:lnTo>
                  <a:lnTo>
                    <a:pt x="2226063" y="2699203"/>
                  </a:lnTo>
                  <a:lnTo>
                    <a:pt x="2166507" y="2697845"/>
                  </a:lnTo>
                  <a:lnTo>
                    <a:pt x="2107350" y="2695596"/>
                  </a:lnTo>
                  <a:lnTo>
                    <a:pt x="2048611" y="2692467"/>
                  </a:lnTo>
                  <a:lnTo>
                    <a:pt x="1990308" y="2688469"/>
                  </a:lnTo>
                  <a:lnTo>
                    <a:pt x="1932461" y="2683613"/>
                  </a:lnTo>
                  <a:lnTo>
                    <a:pt x="1875088" y="2677910"/>
                  </a:lnTo>
                  <a:lnTo>
                    <a:pt x="1818208" y="2671371"/>
                  </a:lnTo>
                  <a:lnTo>
                    <a:pt x="1761841" y="2664008"/>
                  </a:lnTo>
                  <a:lnTo>
                    <a:pt x="1706004" y="2655831"/>
                  </a:lnTo>
                  <a:lnTo>
                    <a:pt x="1650716" y="2646851"/>
                  </a:lnTo>
                  <a:lnTo>
                    <a:pt x="1595997" y="2637080"/>
                  </a:lnTo>
                  <a:lnTo>
                    <a:pt x="1541866" y="2626529"/>
                  </a:lnTo>
                  <a:lnTo>
                    <a:pt x="1488340" y="2615209"/>
                  </a:lnTo>
                  <a:lnTo>
                    <a:pt x="1435439" y="2603131"/>
                  </a:lnTo>
                  <a:lnTo>
                    <a:pt x="1383182" y="2590306"/>
                  </a:lnTo>
                  <a:lnTo>
                    <a:pt x="1331588" y="2576745"/>
                  </a:lnTo>
                  <a:lnTo>
                    <a:pt x="1280675" y="2562459"/>
                  </a:lnTo>
                  <a:lnTo>
                    <a:pt x="1230462" y="2547460"/>
                  </a:lnTo>
                  <a:lnTo>
                    <a:pt x="1180968" y="2531759"/>
                  </a:lnTo>
                  <a:lnTo>
                    <a:pt x="1132212" y="2515366"/>
                  </a:lnTo>
                  <a:lnTo>
                    <a:pt x="1084212" y="2498293"/>
                  </a:lnTo>
                  <a:lnTo>
                    <a:pt x="1036988" y="2480551"/>
                  </a:lnTo>
                  <a:lnTo>
                    <a:pt x="990558" y="2462152"/>
                  </a:lnTo>
                  <a:lnTo>
                    <a:pt x="944942" y="2443105"/>
                  </a:lnTo>
                  <a:lnTo>
                    <a:pt x="900157" y="2423422"/>
                  </a:lnTo>
                  <a:lnTo>
                    <a:pt x="856223" y="2403115"/>
                  </a:lnTo>
                  <a:lnTo>
                    <a:pt x="813159" y="2382195"/>
                  </a:lnTo>
                  <a:lnTo>
                    <a:pt x="770983" y="2360672"/>
                  </a:lnTo>
                  <a:lnTo>
                    <a:pt x="729714" y="2338557"/>
                  </a:lnTo>
                  <a:lnTo>
                    <a:pt x="689372" y="2315863"/>
                  </a:lnTo>
                  <a:lnTo>
                    <a:pt x="649974" y="2292600"/>
                  </a:lnTo>
                  <a:lnTo>
                    <a:pt x="611540" y="2268778"/>
                  </a:lnTo>
                  <a:lnTo>
                    <a:pt x="574088" y="2244410"/>
                  </a:lnTo>
                  <a:lnTo>
                    <a:pt x="537638" y="2219506"/>
                  </a:lnTo>
                  <a:lnTo>
                    <a:pt x="502208" y="2194078"/>
                  </a:lnTo>
                  <a:lnTo>
                    <a:pt x="467817" y="2168136"/>
                  </a:lnTo>
                  <a:lnTo>
                    <a:pt x="434484" y="2141692"/>
                  </a:lnTo>
                  <a:lnTo>
                    <a:pt x="402227" y="2114756"/>
                  </a:lnTo>
                  <a:lnTo>
                    <a:pt x="371066" y="2087340"/>
                  </a:lnTo>
                  <a:lnTo>
                    <a:pt x="341019" y="2059456"/>
                  </a:lnTo>
                  <a:lnTo>
                    <a:pt x="312106" y="2031113"/>
                  </a:lnTo>
                  <a:lnTo>
                    <a:pt x="284344" y="2002324"/>
                  </a:lnTo>
                  <a:lnTo>
                    <a:pt x="257753" y="1973099"/>
                  </a:lnTo>
                  <a:lnTo>
                    <a:pt x="232351" y="1943449"/>
                  </a:lnTo>
                  <a:lnTo>
                    <a:pt x="208158" y="1913386"/>
                  </a:lnTo>
                  <a:lnTo>
                    <a:pt x="185192" y="1882921"/>
                  </a:lnTo>
                  <a:lnTo>
                    <a:pt x="143017" y="1820828"/>
                  </a:lnTo>
                  <a:lnTo>
                    <a:pt x="105977" y="1757258"/>
                  </a:lnTo>
                  <a:lnTo>
                    <a:pt x="74223" y="1692302"/>
                  </a:lnTo>
                  <a:lnTo>
                    <a:pt x="47904" y="1626048"/>
                  </a:lnTo>
                  <a:lnTo>
                    <a:pt x="27172" y="1558585"/>
                  </a:lnTo>
                  <a:lnTo>
                    <a:pt x="12176" y="1490001"/>
                  </a:lnTo>
                  <a:lnTo>
                    <a:pt x="3069" y="1420386"/>
                  </a:lnTo>
                  <a:lnTo>
                    <a:pt x="0" y="1349829"/>
                  </a:lnTo>
                  <a:close/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438095" y="4726940"/>
            <a:ext cx="11684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0">
                <a:latin typeface="等线 Light"/>
                <a:cs typeface="等线 Light"/>
              </a:rPr>
              <a:t>光伏和风电 波动性能源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619" y="4183884"/>
            <a:ext cx="2603233" cy="182050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3075" y="3879595"/>
            <a:ext cx="254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输送至负荷密集区域消纳</a:t>
            </a:r>
            <a:endParaRPr sz="1800">
              <a:latin typeface="等线"/>
              <a:cs typeface="等线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28114" y="1663848"/>
            <a:ext cx="2555746" cy="17038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378273" y="2515764"/>
            <a:ext cx="5721350" cy="3670935"/>
            <a:chOff x="6378273" y="2515764"/>
            <a:chExt cx="5721350" cy="367093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8273" y="2515764"/>
              <a:ext cx="1298652" cy="16696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5412" y="4229002"/>
              <a:ext cx="3943807" cy="19574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890745" y="1288796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储能系统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20846" y="3925316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制氢</a:t>
            </a:r>
            <a:endParaRPr sz="1800">
              <a:latin typeface="等线"/>
              <a:cs typeface="等线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19928" y="2168344"/>
            <a:ext cx="5314950" cy="2763520"/>
            <a:chOff x="3419928" y="2168344"/>
            <a:chExt cx="5314950" cy="2763520"/>
          </a:xfrm>
        </p:grpSpPr>
        <p:sp>
          <p:nvSpPr>
            <p:cNvPr id="18" name="object 18"/>
            <p:cNvSpPr/>
            <p:nvPr/>
          </p:nvSpPr>
          <p:spPr>
            <a:xfrm>
              <a:off x="8267996" y="2360796"/>
              <a:ext cx="461009" cy="399415"/>
            </a:xfrm>
            <a:custGeom>
              <a:avLst/>
              <a:gdLst/>
              <a:ahLst/>
              <a:cxnLst/>
              <a:rect l="l" t="t" r="r" b="b"/>
              <a:pathLst>
                <a:path w="461009" h="399414">
                  <a:moveTo>
                    <a:pt x="0" y="200548"/>
                  </a:moveTo>
                  <a:lnTo>
                    <a:pt x="214893" y="99378"/>
                  </a:lnTo>
                  <a:lnTo>
                    <a:pt x="168107" y="0"/>
                  </a:lnTo>
                  <a:lnTo>
                    <a:pt x="460437" y="105183"/>
                  </a:lnTo>
                  <a:lnTo>
                    <a:pt x="355253" y="397513"/>
                  </a:lnTo>
                  <a:lnTo>
                    <a:pt x="308466" y="298135"/>
                  </a:lnTo>
                  <a:lnTo>
                    <a:pt x="93573" y="399305"/>
                  </a:lnTo>
                  <a:lnTo>
                    <a:pt x="0" y="200548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427200" y="4494087"/>
              <a:ext cx="434340" cy="406400"/>
            </a:xfrm>
            <a:custGeom>
              <a:avLst/>
              <a:gdLst/>
              <a:ahLst/>
              <a:cxnLst/>
              <a:rect l="l" t="t" r="r" b="b"/>
              <a:pathLst>
                <a:path w="434340" h="406400">
                  <a:moveTo>
                    <a:pt x="129709" y="0"/>
                  </a:moveTo>
                  <a:lnTo>
                    <a:pt x="321405" y="140240"/>
                  </a:lnTo>
                  <a:lnTo>
                    <a:pt x="386260" y="51590"/>
                  </a:lnTo>
                  <a:lnTo>
                    <a:pt x="433851" y="358600"/>
                  </a:lnTo>
                  <a:lnTo>
                    <a:pt x="126841" y="406192"/>
                  </a:lnTo>
                  <a:lnTo>
                    <a:pt x="191696" y="317541"/>
                  </a:lnTo>
                  <a:lnTo>
                    <a:pt x="0" y="177300"/>
                  </a:lnTo>
                  <a:lnTo>
                    <a:pt x="129709" y="0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26278" y="2174694"/>
              <a:ext cx="470534" cy="428625"/>
            </a:xfrm>
            <a:custGeom>
              <a:avLst/>
              <a:gdLst/>
              <a:ahLst/>
              <a:cxnLst/>
              <a:rect l="l" t="t" r="r" b="b"/>
              <a:pathLst>
                <a:path w="470535" h="428625">
                  <a:moveTo>
                    <a:pt x="421556" y="373915"/>
                  </a:moveTo>
                  <a:lnTo>
                    <a:pt x="189927" y="321352"/>
                  </a:lnTo>
                  <a:lnTo>
                    <a:pt x="165620" y="428470"/>
                  </a:lnTo>
                  <a:lnTo>
                    <a:pt x="0" y="165620"/>
                  </a:lnTo>
                  <a:lnTo>
                    <a:pt x="262850" y="0"/>
                  </a:lnTo>
                  <a:lnTo>
                    <a:pt x="238542" y="107117"/>
                  </a:lnTo>
                  <a:lnTo>
                    <a:pt x="470171" y="159679"/>
                  </a:lnTo>
                  <a:lnTo>
                    <a:pt x="421556" y="37391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26184" y="4519918"/>
              <a:ext cx="447040" cy="405765"/>
            </a:xfrm>
            <a:custGeom>
              <a:avLst/>
              <a:gdLst/>
              <a:ahLst/>
              <a:cxnLst/>
              <a:rect l="l" t="t" r="r" b="b"/>
              <a:pathLst>
                <a:path w="447039" h="405764">
                  <a:moveTo>
                    <a:pt x="446804" y="186983"/>
                  </a:moveTo>
                  <a:lnTo>
                    <a:pt x="244640" y="311660"/>
                  </a:lnTo>
                  <a:lnTo>
                    <a:pt x="302297" y="405151"/>
                  </a:lnTo>
                  <a:lnTo>
                    <a:pt x="0" y="333483"/>
                  </a:lnTo>
                  <a:lnTo>
                    <a:pt x="71668" y="31185"/>
                  </a:lnTo>
                  <a:lnTo>
                    <a:pt x="129326" y="124676"/>
                  </a:lnTo>
                  <a:lnTo>
                    <a:pt x="331490" y="0"/>
                  </a:lnTo>
                  <a:lnTo>
                    <a:pt x="446804" y="186983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486" y="4571750"/>
            <a:ext cx="2122658" cy="14773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4495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区域零碳解决方案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3275" y="4322690"/>
            <a:ext cx="2627356" cy="15417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640475"/>
            <a:ext cx="3442293" cy="144645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18704" y="5988811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储能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944" y="1282266"/>
            <a:ext cx="3645425" cy="227474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042664" y="5885179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电动车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5931" y="3074923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分布式光伏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8724" y="1396381"/>
            <a:ext cx="3476457" cy="195641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080764" y="3373628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碳交易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59640" y="3458971"/>
            <a:ext cx="1854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385723"/>
                </a:solidFill>
                <a:latin typeface="等线 Light"/>
                <a:cs typeface="等线 Light"/>
              </a:rPr>
              <a:t>零碳园区</a:t>
            </a:r>
            <a:endParaRPr sz="3600">
              <a:latin typeface="等线 Light"/>
              <a:cs typeface="等线 Ligh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75765" y="4048618"/>
            <a:ext cx="381000" cy="335280"/>
            <a:chOff x="3475765" y="4048618"/>
            <a:chExt cx="381000" cy="335280"/>
          </a:xfrm>
        </p:grpSpPr>
        <p:sp>
          <p:nvSpPr>
            <p:cNvPr id="14" name="object 14"/>
            <p:cNvSpPr/>
            <p:nvPr/>
          </p:nvSpPr>
          <p:spPr>
            <a:xfrm>
              <a:off x="3482115" y="4054969"/>
              <a:ext cx="368300" cy="322580"/>
            </a:xfrm>
            <a:custGeom>
              <a:avLst/>
              <a:gdLst/>
              <a:ahLst/>
              <a:cxnLst/>
              <a:rect l="l" t="t" r="r" b="b"/>
              <a:pathLst>
                <a:path w="368300" h="322579">
                  <a:moveTo>
                    <a:pt x="177316" y="0"/>
                  </a:moveTo>
                  <a:lnTo>
                    <a:pt x="217136" y="55595"/>
                  </a:lnTo>
                  <a:lnTo>
                    <a:pt x="0" y="211119"/>
                  </a:lnTo>
                  <a:lnTo>
                    <a:pt x="79641" y="322312"/>
                  </a:lnTo>
                  <a:lnTo>
                    <a:pt x="296778" y="166789"/>
                  </a:lnTo>
                  <a:lnTo>
                    <a:pt x="336599" y="222385"/>
                  </a:lnTo>
                  <a:lnTo>
                    <a:pt x="368150" y="31550"/>
                  </a:lnTo>
                  <a:lnTo>
                    <a:pt x="17731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82115" y="4054968"/>
              <a:ext cx="368300" cy="322580"/>
            </a:xfrm>
            <a:custGeom>
              <a:avLst/>
              <a:gdLst/>
              <a:ahLst/>
              <a:cxnLst/>
              <a:rect l="l" t="t" r="r" b="b"/>
              <a:pathLst>
                <a:path w="368300" h="322579">
                  <a:moveTo>
                    <a:pt x="0" y="211120"/>
                  </a:moveTo>
                  <a:lnTo>
                    <a:pt x="217136" y="55596"/>
                  </a:lnTo>
                  <a:lnTo>
                    <a:pt x="177315" y="0"/>
                  </a:lnTo>
                  <a:lnTo>
                    <a:pt x="368150" y="31551"/>
                  </a:lnTo>
                  <a:lnTo>
                    <a:pt x="336599" y="222386"/>
                  </a:lnTo>
                  <a:lnTo>
                    <a:pt x="296778" y="166789"/>
                  </a:lnTo>
                  <a:lnTo>
                    <a:pt x="79641" y="322313"/>
                  </a:lnTo>
                  <a:lnTo>
                    <a:pt x="0" y="211120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8118688" y="4163859"/>
            <a:ext cx="389890" cy="330200"/>
            <a:chOff x="8118688" y="4163859"/>
            <a:chExt cx="389890" cy="330200"/>
          </a:xfrm>
        </p:grpSpPr>
        <p:sp>
          <p:nvSpPr>
            <p:cNvPr id="17" name="object 17"/>
            <p:cNvSpPr/>
            <p:nvPr/>
          </p:nvSpPr>
          <p:spPr>
            <a:xfrm>
              <a:off x="8125038" y="4170209"/>
              <a:ext cx="377190" cy="317500"/>
            </a:xfrm>
            <a:custGeom>
              <a:avLst/>
              <a:gdLst/>
              <a:ahLst/>
              <a:cxnLst/>
              <a:rect l="l" t="t" r="r" b="b"/>
              <a:pathLst>
                <a:path w="377190" h="317500">
                  <a:moveTo>
                    <a:pt x="189007" y="0"/>
                  </a:moveTo>
                  <a:lnTo>
                    <a:pt x="0" y="41103"/>
                  </a:lnTo>
                  <a:lnTo>
                    <a:pt x="41103" y="230111"/>
                  </a:lnTo>
                  <a:lnTo>
                    <a:pt x="78079" y="172582"/>
                  </a:lnTo>
                  <a:lnTo>
                    <a:pt x="302757" y="316997"/>
                  </a:lnTo>
                  <a:lnTo>
                    <a:pt x="376709" y="201941"/>
                  </a:lnTo>
                  <a:lnTo>
                    <a:pt x="152031" y="57528"/>
                  </a:lnTo>
                  <a:lnTo>
                    <a:pt x="18900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125038" y="4170209"/>
              <a:ext cx="377190" cy="317500"/>
            </a:xfrm>
            <a:custGeom>
              <a:avLst/>
              <a:gdLst/>
              <a:ahLst/>
              <a:cxnLst/>
              <a:rect l="l" t="t" r="r" b="b"/>
              <a:pathLst>
                <a:path w="377190" h="317500">
                  <a:moveTo>
                    <a:pt x="302757" y="316996"/>
                  </a:moveTo>
                  <a:lnTo>
                    <a:pt x="78078" y="172582"/>
                  </a:lnTo>
                  <a:lnTo>
                    <a:pt x="41102" y="230110"/>
                  </a:lnTo>
                  <a:lnTo>
                    <a:pt x="0" y="41102"/>
                  </a:lnTo>
                  <a:lnTo>
                    <a:pt x="189007" y="0"/>
                  </a:lnTo>
                  <a:lnTo>
                    <a:pt x="152031" y="57527"/>
                  </a:lnTo>
                  <a:lnTo>
                    <a:pt x="376710" y="201941"/>
                  </a:lnTo>
                  <a:lnTo>
                    <a:pt x="302757" y="31699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7970766" y="2567132"/>
            <a:ext cx="416559" cy="286385"/>
            <a:chOff x="7970766" y="2567132"/>
            <a:chExt cx="416559" cy="286385"/>
          </a:xfrm>
        </p:grpSpPr>
        <p:sp>
          <p:nvSpPr>
            <p:cNvPr id="20" name="object 20"/>
            <p:cNvSpPr/>
            <p:nvPr/>
          </p:nvSpPr>
          <p:spPr>
            <a:xfrm>
              <a:off x="7977116" y="2573483"/>
              <a:ext cx="403860" cy="273685"/>
            </a:xfrm>
            <a:custGeom>
              <a:avLst/>
              <a:gdLst/>
              <a:ahLst/>
              <a:cxnLst/>
              <a:rect l="l" t="t" r="r" b="b"/>
              <a:pathLst>
                <a:path w="403859" h="273685">
                  <a:moveTo>
                    <a:pt x="136772" y="0"/>
                  </a:moveTo>
                  <a:lnTo>
                    <a:pt x="0" y="136771"/>
                  </a:lnTo>
                  <a:lnTo>
                    <a:pt x="136772" y="273544"/>
                  </a:lnTo>
                  <a:lnTo>
                    <a:pt x="136772" y="205158"/>
                  </a:lnTo>
                  <a:lnTo>
                    <a:pt x="403859" y="205158"/>
                  </a:lnTo>
                  <a:lnTo>
                    <a:pt x="403859" y="68385"/>
                  </a:lnTo>
                  <a:lnTo>
                    <a:pt x="136772" y="68385"/>
                  </a:lnTo>
                  <a:lnTo>
                    <a:pt x="1367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977116" y="2573482"/>
              <a:ext cx="403860" cy="273685"/>
            </a:xfrm>
            <a:custGeom>
              <a:avLst/>
              <a:gdLst/>
              <a:ahLst/>
              <a:cxnLst/>
              <a:rect l="l" t="t" r="r" b="b"/>
              <a:pathLst>
                <a:path w="403859" h="273685">
                  <a:moveTo>
                    <a:pt x="403860" y="205158"/>
                  </a:moveTo>
                  <a:lnTo>
                    <a:pt x="136772" y="205158"/>
                  </a:lnTo>
                  <a:lnTo>
                    <a:pt x="136772" y="273545"/>
                  </a:lnTo>
                  <a:lnTo>
                    <a:pt x="0" y="136772"/>
                  </a:lnTo>
                  <a:lnTo>
                    <a:pt x="136772" y="0"/>
                  </a:lnTo>
                  <a:lnTo>
                    <a:pt x="136772" y="68386"/>
                  </a:lnTo>
                  <a:lnTo>
                    <a:pt x="403860" y="68386"/>
                  </a:lnTo>
                  <a:lnTo>
                    <a:pt x="403860" y="20515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3605987" y="2507321"/>
            <a:ext cx="416559" cy="286385"/>
            <a:chOff x="3605987" y="2507321"/>
            <a:chExt cx="416559" cy="286385"/>
          </a:xfrm>
        </p:grpSpPr>
        <p:sp>
          <p:nvSpPr>
            <p:cNvPr id="23" name="object 23"/>
            <p:cNvSpPr/>
            <p:nvPr/>
          </p:nvSpPr>
          <p:spPr>
            <a:xfrm>
              <a:off x="3612337" y="2513671"/>
              <a:ext cx="403860" cy="273685"/>
            </a:xfrm>
            <a:custGeom>
              <a:avLst/>
              <a:gdLst/>
              <a:ahLst/>
              <a:cxnLst/>
              <a:rect l="l" t="t" r="r" b="b"/>
              <a:pathLst>
                <a:path w="403860" h="273685">
                  <a:moveTo>
                    <a:pt x="267087" y="0"/>
                  </a:moveTo>
                  <a:lnTo>
                    <a:pt x="267087" y="68386"/>
                  </a:lnTo>
                  <a:lnTo>
                    <a:pt x="0" y="68386"/>
                  </a:lnTo>
                  <a:lnTo>
                    <a:pt x="0" y="205159"/>
                  </a:lnTo>
                  <a:lnTo>
                    <a:pt x="267087" y="205159"/>
                  </a:lnTo>
                  <a:lnTo>
                    <a:pt x="267087" y="273545"/>
                  </a:lnTo>
                  <a:lnTo>
                    <a:pt x="403860" y="136772"/>
                  </a:lnTo>
                  <a:lnTo>
                    <a:pt x="26708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12337" y="2513671"/>
              <a:ext cx="403860" cy="273685"/>
            </a:xfrm>
            <a:custGeom>
              <a:avLst/>
              <a:gdLst/>
              <a:ahLst/>
              <a:cxnLst/>
              <a:rect l="l" t="t" r="r" b="b"/>
              <a:pathLst>
                <a:path w="403860" h="273685">
                  <a:moveTo>
                    <a:pt x="0" y="68386"/>
                  </a:moveTo>
                  <a:lnTo>
                    <a:pt x="267087" y="68386"/>
                  </a:lnTo>
                  <a:lnTo>
                    <a:pt x="267087" y="0"/>
                  </a:lnTo>
                  <a:lnTo>
                    <a:pt x="403860" y="136772"/>
                  </a:lnTo>
                  <a:lnTo>
                    <a:pt x="267087" y="273545"/>
                  </a:lnTo>
                  <a:lnTo>
                    <a:pt x="267087" y="205158"/>
                  </a:lnTo>
                  <a:lnTo>
                    <a:pt x="0" y="205158"/>
                  </a:lnTo>
                  <a:lnTo>
                    <a:pt x="0" y="6838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98011" y="4620095"/>
            <a:ext cx="2141115" cy="147736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62428" y="4613478"/>
            <a:ext cx="1525714" cy="152571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724105" y="6253988"/>
            <a:ext cx="2917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节能：高能效空调、</a:t>
            </a:r>
            <a:r>
              <a:rPr dirty="0" sz="1800" spc="5" b="0">
                <a:latin typeface="等线 Light"/>
                <a:cs typeface="等线 Light"/>
              </a:rPr>
              <a:t>L</a:t>
            </a:r>
            <a:r>
              <a:rPr dirty="0" sz="1800" spc="-5" b="0">
                <a:latin typeface="等线 Light"/>
                <a:cs typeface="等线 Light"/>
              </a:rPr>
              <a:t>E</a:t>
            </a:r>
            <a:r>
              <a:rPr dirty="0" sz="1800" spc="20" b="0">
                <a:latin typeface="等线 Light"/>
                <a:cs typeface="等线 Light"/>
              </a:rPr>
              <a:t>D</a:t>
            </a:r>
            <a:r>
              <a:rPr dirty="0" sz="1800" b="0">
                <a:latin typeface="等线 Light"/>
                <a:cs typeface="等线 Light"/>
              </a:rPr>
              <a:t>照明</a:t>
            </a:r>
            <a:endParaRPr sz="1800">
              <a:latin typeface="等线 Light"/>
              <a:cs typeface="等线 Ligh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92154" y="4056314"/>
            <a:ext cx="286385" cy="416559"/>
            <a:chOff x="5992154" y="4056314"/>
            <a:chExt cx="286385" cy="416559"/>
          </a:xfrm>
        </p:grpSpPr>
        <p:sp>
          <p:nvSpPr>
            <p:cNvPr id="29" name="object 29"/>
            <p:cNvSpPr/>
            <p:nvPr/>
          </p:nvSpPr>
          <p:spPr>
            <a:xfrm>
              <a:off x="5998504" y="4062664"/>
              <a:ext cx="273685" cy="403860"/>
            </a:xfrm>
            <a:custGeom>
              <a:avLst/>
              <a:gdLst/>
              <a:ahLst/>
              <a:cxnLst/>
              <a:rect l="l" t="t" r="r" b="b"/>
              <a:pathLst>
                <a:path w="273685" h="403860">
                  <a:moveTo>
                    <a:pt x="136772" y="0"/>
                  </a:moveTo>
                  <a:lnTo>
                    <a:pt x="0" y="136772"/>
                  </a:lnTo>
                  <a:lnTo>
                    <a:pt x="68385" y="136772"/>
                  </a:lnTo>
                  <a:lnTo>
                    <a:pt x="68385" y="403859"/>
                  </a:lnTo>
                  <a:lnTo>
                    <a:pt x="205158" y="403859"/>
                  </a:lnTo>
                  <a:lnTo>
                    <a:pt x="205158" y="136772"/>
                  </a:lnTo>
                  <a:lnTo>
                    <a:pt x="273545" y="136772"/>
                  </a:lnTo>
                  <a:lnTo>
                    <a:pt x="13677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998504" y="4062664"/>
              <a:ext cx="273685" cy="403860"/>
            </a:xfrm>
            <a:custGeom>
              <a:avLst/>
              <a:gdLst/>
              <a:ahLst/>
              <a:cxnLst/>
              <a:rect l="l" t="t" r="r" b="b"/>
              <a:pathLst>
                <a:path w="273685" h="403860">
                  <a:moveTo>
                    <a:pt x="68386" y="403860"/>
                  </a:moveTo>
                  <a:lnTo>
                    <a:pt x="68386" y="136772"/>
                  </a:lnTo>
                  <a:lnTo>
                    <a:pt x="0" y="136772"/>
                  </a:lnTo>
                  <a:lnTo>
                    <a:pt x="136772" y="0"/>
                  </a:lnTo>
                  <a:lnTo>
                    <a:pt x="273545" y="136772"/>
                  </a:lnTo>
                  <a:lnTo>
                    <a:pt x="205158" y="136772"/>
                  </a:lnTo>
                  <a:lnTo>
                    <a:pt x="205158" y="403860"/>
                  </a:lnTo>
                  <a:lnTo>
                    <a:pt x="68386" y="40386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1262" y="2851906"/>
            <a:ext cx="2122658" cy="147736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47353" y="1718857"/>
            <a:ext cx="8328025" cy="4356735"/>
            <a:chOff x="1147353" y="1718857"/>
            <a:chExt cx="8328025" cy="4356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353" y="1718857"/>
              <a:ext cx="3667125" cy="30194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01922" y="2086769"/>
              <a:ext cx="1153795" cy="407670"/>
            </a:xfrm>
            <a:custGeom>
              <a:avLst/>
              <a:gdLst/>
              <a:ahLst/>
              <a:cxnLst/>
              <a:rect l="l" t="t" r="r" b="b"/>
              <a:pathLst>
                <a:path w="1153795" h="407669">
                  <a:moveTo>
                    <a:pt x="1126812" y="0"/>
                  </a:moveTo>
                  <a:lnTo>
                    <a:pt x="109186" y="223123"/>
                  </a:lnTo>
                  <a:lnTo>
                    <a:pt x="95742" y="161808"/>
                  </a:lnTo>
                  <a:lnTo>
                    <a:pt x="0" y="311327"/>
                  </a:lnTo>
                  <a:lnTo>
                    <a:pt x="149519" y="407071"/>
                  </a:lnTo>
                  <a:lnTo>
                    <a:pt x="136075" y="345754"/>
                  </a:lnTo>
                  <a:lnTo>
                    <a:pt x="1153699" y="122632"/>
                  </a:lnTo>
                  <a:lnTo>
                    <a:pt x="1126812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01922" y="2086770"/>
              <a:ext cx="1153795" cy="407670"/>
            </a:xfrm>
            <a:custGeom>
              <a:avLst/>
              <a:gdLst/>
              <a:ahLst/>
              <a:cxnLst/>
              <a:rect l="l" t="t" r="r" b="b"/>
              <a:pathLst>
                <a:path w="1153795" h="407669">
                  <a:moveTo>
                    <a:pt x="1153699" y="122631"/>
                  </a:moveTo>
                  <a:lnTo>
                    <a:pt x="136074" y="345754"/>
                  </a:lnTo>
                  <a:lnTo>
                    <a:pt x="149518" y="407070"/>
                  </a:lnTo>
                  <a:lnTo>
                    <a:pt x="0" y="311327"/>
                  </a:lnTo>
                  <a:lnTo>
                    <a:pt x="95742" y="161808"/>
                  </a:lnTo>
                  <a:lnTo>
                    <a:pt x="109186" y="223123"/>
                  </a:lnTo>
                  <a:lnTo>
                    <a:pt x="1126811" y="0"/>
                  </a:lnTo>
                  <a:lnTo>
                    <a:pt x="1153699" y="122631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8591" y="4629056"/>
              <a:ext cx="3476457" cy="14464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6820" y="3104480"/>
              <a:ext cx="2156363" cy="15439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54283" y="3933065"/>
              <a:ext cx="816610" cy="342900"/>
            </a:xfrm>
            <a:custGeom>
              <a:avLst/>
              <a:gdLst/>
              <a:ahLst/>
              <a:cxnLst/>
              <a:rect l="l" t="t" r="r" b="b"/>
              <a:pathLst>
                <a:path w="816610" h="342900">
                  <a:moveTo>
                    <a:pt x="107674" y="0"/>
                  </a:moveTo>
                  <a:lnTo>
                    <a:pt x="0" y="59862"/>
                  </a:lnTo>
                  <a:lnTo>
                    <a:pt x="59863" y="167538"/>
                  </a:lnTo>
                  <a:lnTo>
                    <a:pt x="68369" y="137732"/>
                  </a:lnTo>
                  <a:lnTo>
                    <a:pt x="785797" y="342466"/>
                  </a:lnTo>
                  <a:lnTo>
                    <a:pt x="816597" y="234537"/>
                  </a:lnTo>
                  <a:lnTo>
                    <a:pt x="99169" y="29804"/>
                  </a:lnTo>
                  <a:lnTo>
                    <a:pt x="10767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54283" y="3933064"/>
              <a:ext cx="816610" cy="342900"/>
            </a:xfrm>
            <a:custGeom>
              <a:avLst/>
              <a:gdLst/>
              <a:ahLst/>
              <a:cxnLst/>
              <a:rect l="l" t="t" r="r" b="b"/>
              <a:pathLst>
                <a:path w="816610" h="342900">
                  <a:moveTo>
                    <a:pt x="785796" y="342467"/>
                  </a:moveTo>
                  <a:lnTo>
                    <a:pt x="68369" y="137733"/>
                  </a:lnTo>
                  <a:lnTo>
                    <a:pt x="59863" y="167538"/>
                  </a:lnTo>
                  <a:lnTo>
                    <a:pt x="0" y="59863"/>
                  </a:lnTo>
                  <a:lnTo>
                    <a:pt x="107674" y="0"/>
                  </a:lnTo>
                  <a:lnTo>
                    <a:pt x="99169" y="29804"/>
                  </a:lnTo>
                  <a:lnTo>
                    <a:pt x="816596" y="234538"/>
                  </a:lnTo>
                  <a:lnTo>
                    <a:pt x="785796" y="342467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333471" y="2121823"/>
              <a:ext cx="1136015" cy="481965"/>
            </a:xfrm>
            <a:custGeom>
              <a:avLst/>
              <a:gdLst/>
              <a:ahLst/>
              <a:cxnLst/>
              <a:rect l="l" t="t" r="r" b="b"/>
              <a:pathLst>
                <a:path w="1136015" h="481964">
                  <a:moveTo>
                    <a:pt x="156507" y="0"/>
                  </a:moveTo>
                  <a:lnTo>
                    <a:pt x="0" y="83833"/>
                  </a:lnTo>
                  <a:lnTo>
                    <a:pt x="83833" y="240341"/>
                  </a:lnTo>
                  <a:lnTo>
                    <a:pt x="102002" y="180256"/>
                  </a:lnTo>
                  <a:lnTo>
                    <a:pt x="1099210" y="481787"/>
                  </a:lnTo>
                  <a:lnTo>
                    <a:pt x="1135546" y="361615"/>
                  </a:lnTo>
                  <a:lnTo>
                    <a:pt x="138338" y="60084"/>
                  </a:lnTo>
                  <a:lnTo>
                    <a:pt x="156507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333472" y="2121823"/>
              <a:ext cx="1136015" cy="481965"/>
            </a:xfrm>
            <a:custGeom>
              <a:avLst/>
              <a:gdLst/>
              <a:ahLst/>
              <a:cxnLst/>
              <a:rect l="l" t="t" r="r" b="b"/>
              <a:pathLst>
                <a:path w="1136015" h="481964">
                  <a:moveTo>
                    <a:pt x="1099210" y="481787"/>
                  </a:moveTo>
                  <a:lnTo>
                    <a:pt x="102002" y="180255"/>
                  </a:lnTo>
                  <a:lnTo>
                    <a:pt x="83833" y="240341"/>
                  </a:lnTo>
                  <a:lnTo>
                    <a:pt x="0" y="83834"/>
                  </a:lnTo>
                  <a:lnTo>
                    <a:pt x="156507" y="0"/>
                  </a:lnTo>
                  <a:lnTo>
                    <a:pt x="138339" y="60084"/>
                  </a:lnTo>
                  <a:lnTo>
                    <a:pt x="1135546" y="361616"/>
                  </a:lnTo>
                  <a:lnTo>
                    <a:pt x="1099210" y="481787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86961" y="3457929"/>
              <a:ext cx="1072515" cy="635000"/>
            </a:xfrm>
            <a:custGeom>
              <a:avLst/>
              <a:gdLst/>
              <a:ahLst/>
              <a:cxnLst/>
              <a:rect l="l" t="t" r="r" b="b"/>
              <a:pathLst>
                <a:path w="1072515" h="635000">
                  <a:moveTo>
                    <a:pt x="1015998" y="0"/>
                  </a:moveTo>
                  <a:lnTo>
                    <a:pt x="84211" y="465957"/>
                  </a:lnTo>
                  <a:lnTo>
                    <a:pt x="56135" y="409815"/>
                  </a:lnTo>
                  <a:lnTo>
                    <a:pt x="0" y="578253"/>
                  </a:lnTo>
                  <a:lnTo>
                    <a:pt x="168438" y="634389"/>
                  </a:lnTo>
                  <a:lnTo>
                    <a:pt x="140362" y="578244"/>
                  </a:lnTo>
                  <a:lnTo>
                    <a:pt x="1072150" y="112288"/>
                  </a:lnTo>
                  <a:lnTo>
                    <a:pt x="101599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86962" y="3457930"/>
              <a:ext cx="1072515" cy="635000"/>
            </a:xfrm>
            <a:custGeom>
              <a:avLst/>
              <a:gdLst/>
              <a:ahLst/>
              <a:cxnLst/>
              <a:rect l="l" t="t" r="r" b="b"/>
              <a:pathLst>
                <a:path w="1072515" h="635000">
                  <a:moveTo>
                    <a:pt x="1072149" y="112287"/>
                  </a:moveTo>
                  <a:lnTo>
                    <a:pt x="140362" y="578245"/>
                  </a:lnTo>
                  <a:lnTo>
                    <a:pt x="168438" y="634389"/>
                  </a:lnTo>
                  <a:lnTo>
                    <a:pt x="0" y="578253"/>
                  </a:lnTo>
                  <a:lnTo>
                    <a:pt x="56135" y="409814"/>
                  </a:lnTo>
                  <a:lnTo>
                    <a:pt x="84210" y="465957"/>
                  </a:lnTo>
                  <a:lnTo>
                    <a:pt x="1015998" y="0"/>
                  </a:lnTo>
                  <a:lnTo>
                    <a:pt x="1072149" y="112287"/>
                  </a:lnTo>
                  <a:close/>
                </a:path>
              </a:pathLst>
            </a:custGeom>
            <a:ln w="1269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4495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广域零碳解决方案</a:t>
            </a:r>
            <a:endParaRPr sz="4400"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02637" y="1261735"/>
            <a:ext cx="2627356" cy="1541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52335" y="1355313"/>
            <a:ext cx="2563801" cy="183872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008691" y="3803395"/>
            <a:ext cx="11684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光伏、风电 替代火电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9475" y="1304035"/>
            <a:ext cx="9398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电动汽车 替代石油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51575" y="1855723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支撑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13623" y="3925316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消纳</a:t>
            </a:r>
            <a:endParaRPr sz="1800">
              <a:latin typeface="等线"/>
              <a:cs typeface="等线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51246" y="1121155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直流电网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56774" y="3925316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储能</a:t>
            </a:r>
            <a:endParaRPr sz="1800">
              <a:latin typeface="等线 Light"/>
              <a:cs typeface="等线 Ligh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7881" y="5260088"/>
            <a:ext cx="3456304" cy="1331595"/>
            <a:chOff x="227881" y="5260088"/>
            <a:chExt cx="3456304" cy="133159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881" y="5260088"/>
              <a:ext cx="1645213" cy="95011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4219" y="5559568"/>
              <a:ext cx="1549374" cy="103188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61206" y="4909820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照明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8073" y="6068059"/>
            <a:ext cx="2632075" cy="76962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800" b="0">
                <a:latin typeface="等线 Light"/>
                <a:cs typeface="等线 Light"/>
              </a:rPr>
              <a:t>空调</a:t>
            </a:r>
            <a:endParaRPr sz="1800">
              <a:latin typeface="等线 Light"/>
              <a:cs typeface="等线 Light"/>
            </a:endParaRPr>
          </a:p>
          <a:p>
            <a:pPr marL="1704339">
              <a:lnSpc>
                <a:spcPct val="100000"/>
              </a:lnSpc>
              <a:spcBef>
                <a:spcPts val="770"/>
              </a:spcBef>
            </a:pPr>
            <a:r>
              <a:rPr dirty="0" sz="1800" b="0">
                <a:latin typeface="等线 Light"/>
                <a:cs typeface="等线 Light"/>
              </a:rPr>
              <a:t>数据中心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99049" y="4766564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节能降耗</a:t>
            </a:r>
            <a:endParaRPr sz="1800">
              <a:latin typeface="等线"/>
              <a:cs typeface="等线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3949066"/>
            <a:ext cx="12014200" cy="2635250"/>
            <a:chOff x="0" y="3949066"/>
            <a:chExt cx="12014200" cy="2635250"/>
          </a:xfrm>
        </p:grpSpPr>
        <p:sp>
          <p:nvSpPr>
            <p:cNvPr id="31" name="object 31"/>
            <p:cNvSpPr/>
            <p:nvPr/>
          </p:nvSpPr>
          <p:spPr>
            <a:xfrm>
              <a:off x="1730947" y="4599538"/>
              <a:ext cx="549275" cy="711835"/>
            </a:xfrm>
            <a:custGeom>
              <a:avLst/>
              <a:gdLst/>
              <a:ahLst/>
              <a:cxnLst/>
              <a:rect l="l" t="t" r="r" b="b"/>
              <a:pathLst>
                <a:path w="549275" h="711835">
                  <a:moveTo>
                    <a:pt x="528270" y="0"/>
                  </a:moveTo>
                  <a:lnTo>
                    <a:pt x="406802" y="20567"/>
                  </a:lnTo>
                  <a:lnTo>
                    <a:pt x="432070" y="38517"/>
                  </a:lnTo>
                  <a:lnTo>
                    <a:pt x="0" y="646738"/>
                  </a:lnTo>
                  <a:lnTo>
                    <a:pt x="91499" y="711738"/>
                  </a:lnTo>
                  <a:lnTo>
                    <a:pt x="523571" y="103517"/>
                  </a:lnTo>
                  <a:lnTo>
                    <a:pt x="548839" y="121467"/>
                  </a:lnTo>
                  <a:lnTo>
                    <a:pt x="52827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30947" y="4599538"/>
              <a:ext cx="549275" cy="711835"/>
            </a:xfrm>
            <a:custGeom>
              <a:avLst/>
              <a:gdLst/>
              <a:ahLst/>
              <a:cxnLst/>
              <a:rect l="l" t="t" r="r" b="b"/>
              <a:pathLst>
                <a:path w="549275" h="711835">
                  <a:moveTo>
                    <a:pt x="0" y="646738"/>
                  </a:moveTo>
                  <a:lnTo>
                    <a:pt x="432071" y="38517"/>
                  </a:lnTo>
                  <a:lnTo>
                    <a:pt x="406803" y="20567"/>
                  </a:lnTo>
                  <a:lnTo>
                    <a:pt x="528271" y="0"/>
                  </a:lnTo>
                  <a:lnTo>
                    <a:pt x="548839" y="121467"/>
                  </a:lnTo>
                  <a:lnTo>
                    <a:pt x="523571" y="103517"/>
                  </a:lnTo>
                  <a:lnTo>
                    <a:pt x="91499" y="711738"/>
                  </a:lnTo>
                  <a:lnTo>
                    <a:pt x="0" y="64673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949066"/>
              <a:ext cx="1579866" cy="100560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7392" y="4932068"/>
              <a:ext cx="2936529" cy="165179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443047" y="5757967"/>
              <a:ext cx="584200" cy="251460"/>
            </a:xfrm>
            <a:custGeom>
              <a:avLst/>
              <a:gdLst/>
              <a:ahLst/>
              <a:cxnLst/>
              <a:rect l="l" t="t" r="r" b="b"/>
              <a:pathLst>
                <a:path w="584200" h="251460">
                  <a:moveTo>
                    <a:pt x="125544" y="0"/>
                  </a:moveTo>
                  <a:lnTo>
                    <a:pt x="0" y="125544"/>
                  </a:lnTo>
                  <a:lnTo>
                    <a:pt x="125544" y="251088"/>
                  </a:lnTo>
                  <a:lnTo>
                    <a:pt x="125544" y="188316"/>
                  </a:lnTo>
                  <a:lnTo>
                    <a:pt x="583671" y="188316"/>
                  </a:lnTo>
                  <a:lnTo>
                    <a:pt x="583671" y="62772"/>
                  </a:lnTo>
                  <a:lnTo>
                    <a:pt x="125544" y="62772"/>
                  </a:lnTo>
                  <a:lnTo>
                    <a:pt x="12554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443048" y="5757966"/>
              <a:ext cx="584200" cy="251460"/>
            </a:xfrm>
            <a:custGeom>
              <a:avLst/>
              <a:gdLst/>
              <a:ahLst/>
              <a:cxnLst/>
              <a:rect l="l" t="t" r="r" b="b"/>
              <a:pathLst>
                <a:path w="584200" h="251460">
                  <a:moveTo>
                    <a:pt x="583671" y="188316"/>
                  </a:moveTo>
                  <a:lnTo>
                    <a:pt x="125544" y="188316"/>
                  </a:lnTo>
                  <a:lnTo>
                    <a:pt x="125544" y="251089"/>
                  </a:lnTo>
                  <a:lnTo>
                    <a:pt x="0" y="125544"/>
                  </a:lnTo>
                  <a:lnTo>
                    <a:pt x="125544" y="0"/>
                  </a:lnTo>
                  <a:lnTo>
                    <a:pt x="125544" y="62772"/>
                  </a:lnTo>
                  <a:lnTo>
                    <a:pt x="583671" y="62772"/>
                  </a:lnTo>
                  <a:lnTo>
                    <a:pt x="583671" y="188316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8345951" y="5373116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C00000"/>
                </a:solidFill>
                <a:latin typeface="等线"/>
                <a:cs typeface="等线"/>
              </a:rPr>
              <a:t>碳汇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8079" y="144780"/>
            <a:ext cx="72898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未来的能源形态——综合能源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115" y="1821219"/>
            <a:ext cx="2790805" cy="19033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0134" y="4418276"/>
            <a:ext cx="2484765" cy="19033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4507" y="1965413"/>
            <a:ext cx="2790805" cy="19221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44507" y="4256914"/>
            <a:ext cx="2847661" cy="18965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70869" y="3907028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多种能源综合利用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9616" y="6385052"/>
            <a:ext cx="3225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综合能源是能源互联网典型场景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1138" y="3894835"/>
            <a:ext cx="3454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李克强总理访问丰田氢能源车项目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44998" y="6296659"/>
            <a:ext cx="2768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氢能源车是以电驱动的系统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3858" y="1152652"/>
            <a:ext cx="8788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以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电</a:t>
            </a:r>
            <a:r>
              <a:rPr dirty="0" sz="2800" b="0">
                <a:latin typeface="等线 Light"/>
                <a:cs typeface="等线 Light"/>
              </a:rPr>
              <a:t>为核心的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冷、热、气多种能源</a:t>
            </a:r>
            <a:r>
              <a:rPr dirty="0" sz="2800" b="0">
                <a:latin typeface="等线 Light"/>
                <a:cs typeface="等线 Light"/>
              </a:rPr>
              <a:t>综合利用是未来趋势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6385" y="1821219"/>
            <a:ext cx="1793309" cy="21519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80823" y="4308602"/>
            <a:ext cx="2854341" cy="168977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931638" y="6275323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燃料电池技术是关键</a:t>
            </a:r>
            <a:endParaRPr sz="1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246" y="102107"/>
            <a:ext cx="7848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高效可靠的用电——能源互联网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36185" y="1853691"/>
            <a:ext cx="3810000" cy="338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电网</a:t>
            </a:r>
            <a:r>
              <a:rPr dirty="0" sz="2800" spc="35" b="0">
                <a:latin typeface="等线 Light"/>
                <a:cs typeface="等线 Light"/>
              </a:rPr>
              <a:t>+</a:t>
            </a:r>
            <a:r>
              <a:rPr dirty="0" sz="2800" b="0">
                <a:latin typeface="等线 Light"/>
                <a:cs typeface="等线 Light"/>
              </a:rPr>
              <a:t>互联网</a:t>
            </a:r>
            <a:endParaRPr sz="280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spcBef>
                <a:spcPts val="26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海量数据的采集和分析</a:t>
            </a:r>
            <a:endParaRPr sz="2800">
              <a:latin typeface="等线 Light"/>
              <a:cs typeface="等线 Light"/>
            </a:endParaRPr>
          </a:p>
          <a:p>
            <a:pPr marL="241300" marR="5080" indent="-228600">
              <a:lnSpc>
                <a:spcPct val="1486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数据驱动的电网运营和 调度</a:t>
            </a:r>
            <a:endParaRPr sz="2800">
              <a:latin typeface="等线 Light"/>
              <a:cs typeface="等线 Ligh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1750">
              <a:latin typeface="等线 Light"/>
              <a:cs typeface="等线 Light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具有弹性的配网策略</a:t>
            </a:r>
            <a:endParaRPr sz="2800">
              <a:latin typeface="等线 Light"/>
              <a:cs typeface="等线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4259" y="1802561"/>
            <a:ext cx="6717327" cy="450758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566" y="181356"/>
            <a:ext cx="61722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大数据与人工智能的引入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9246" y="1763706"/>
            <a:ext cx="3069823" cy="22512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0479" y="1931725"/>
            <a:ext cx="3954023" cy="20831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2666" y="4507330"/>
            <a:ext cx="3049269" cy="16971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94332" y="4056379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电力大数据系统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6366" y="6336284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电力大数据系统界面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4452" y="4035044"/>
            <a:ext cx="2311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虚拟人工智能配网调度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4943" y="6348476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电力巡检机器人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5907" y="4726759"/>
            <a:ext cx="2007283" cy="15230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80283" y="4729765"/>
            <a:ext cx="2007283" cy="148511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628" y="1222755"/>
            <a:ext cx="66548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b="0">
                <a:latin typeface="等线 Light"/>
                <a:cs typeface="等线 Light"/>
              </a:rPr>
              <a:t>大数据与人工智能得到越来越广泛的应用</a:t>
            </a:r>
            <a:endParaRPr sz="28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854" y="1390875"/>
            <a:ext cx="1176655" cy="2946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750" spc="925" b="1">
                <a:solidFill>
                  <a:srgbClr val="002060"/>
                </a:solidFill>
                <a:latin typeface="黑体"/>
                <a:cs typeface="黑体"/>
              </a:rPr>
              <a:t>!"#$%</a:t>
            </a:r>
            <a:endParaRPr sz="1750">
              <a:latin typeface="黑体"/>
              <a:cs typeface="黑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881" y="33688"/>
            <a:ext cx="6731000" cy="6832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300" spc="100"/>
              <a:t>电力的未来——无穷的电力</a:t>
            </a:r>
            <a:endParaRPr sz="4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5844" y="3286577"/>
            <a:ext cx="3016166" cy="24811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47019" y="2963643"/>
            <a:ext cx="716280" cy="2946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750" spc="925" b="1">
                <a:solidFill>
                  <a:srgbClr val="002060"/>
                </a:solidFill>
                <a:latin typeface="黑体"/>
                <a:cs typeface="黑体"/>
              </a:rPr>
              <a:t>&amp;'(</a:t>
            </a:r>
            <a:endParaRPr sz="175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748" y="6397244"/>
            <a:ext cx="185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段宝岩的太空发电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73719" y="6446011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日本的太空发电计划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8587" y="2079055"/>
            <a:ext cx="4551255" cy="42382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07" y="1928779"/>
            <a:ext cx="3314658" cy="19769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989" y="4038873"/>
            <a:ext cx="3034750" cy="227847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176" y="1287007"/>
            <a:ext cx="584200" cy="129539"/>
            <a:chOff x="426176" y="1287007"/>
            <a:chExt cx="584200" cy="129539"/>
          </a:xfrm>
        </p:grpSpPr>
        <p:sp>
          <p:nvSpPr>
            <p:cNvPr id="3" name="object 3"/>
            <p:cNvSpPr/>
            <p:nvPr/>
          </p:nvSpPr>
          <p:spPr>
            <a:xfrm>
              <a:off x="426176" y="1287007"/>
              <a:ext cx="99695" cy="129539"/>
            </a:xfrm>
            <a:custGeom>
              <a:avLst/>
              <a:gdLst/>
              <a:ahLst/>
              <a:cxnLst/>
              <a:rect l="l" t="t" r="r" b="b"/>
              <a:pathLst>
                <a:path w="99695" h="129540">
                  <a:moveTo>
                    <a:pt x="99323" y="0"/>
                  </a:moveTo>
                  <a:lnTo>
                    <a:pt x="0" y="0"/>
                  </a:lnTo>
                  <a:lnTo>
                    <a:pt x="0" y="129188"/>
                  </a:lnTo>
                  <a:lnTo>
                    <a:pt x="99323" y="129188"/>
                  </a:lnTo>
                  <a:lnTo>
                    <a:pt x="99323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7241" y="1287007"/>
              <a:ext cx="99695" cy="129539"/>
            </a:xfrm>
            <a:custGeom>
              <a:avLst/>
              <a:gdLst/>
              <a:ahLst/>
              <a:cxnLst/>
              <a:rect l="l" t="t" r="r" b="b"/>
              <a:pathLst>
                <a:path w="99695" h="129540">
                  <a:moveTo>
                    <a:pt x="99323" y="0"/>
                  </a:moveTo>
                  <a:lnTo>
                    <a:pt x="0" y="0"/>
                  </a:lnTo>
                  <a:lnTo>
                    <a:pt x="0" y="129188"/>
                  </a:lnTo>
                  <a:lnTo>
                    <a:pt x="99323" y="129188"/>
                  </a:lnTo>
                  <a:lnTo>
                    <a:pt x="99323" y="0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8307" y="1287007"/>
              <a:ext cx="99695" cy="129539"/>
            </a:xfrm>
            <a:custGeom>
              <a:avLst/>
              <a:gdLst/>
              <a:ahLst/>
              <a:cxnLst/>
              <a:rect l="l" t="t" r="r" b="b"/>
              <a:pathLst>
                <a:path w="99695" h="129540">
                  <a:moveTo>
                    <a:pt x="99323" y="0"/>
                  </a:moveTo>
                  <a:lnTo>
                    <a:pt x="0" y="0"/>
                  </a:lnTo>
                  <a:lnTo>
                    <a:pt x="0" y="129188"/>
                  </a:lnTo>
                  <a:lnTo>
                    <a:pt x="99323" y="129188"/>
                  </a:lnTo>
                  <a:lnTo>
                    <a:pt x="99323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89369" y="1287007"/>
              <a:ext cx="99695" cy="129539"/>
            </a:xfrm>
            <a:custGeom>
              <a:avLst/>
              <a:gdLst/>
              <a:ahLst/>
              <a:cxnLst/>
              <a:rect l="l" t="t" r="r" b="b"/>
              <a:pathLst>
                <a:path w="99694" h="129540">
                  <a:moveTo>
                    <a:pt x="99323" y="0"/>
                  </a:moveTo>
                  <a:lnTo>
                    <a:pt x="0" y="0"/>
                  </a:lnTo>
                  <a:lnTo>
                    <a:pt x="0" y="129188"/>
                  </a:lnTo>
                  <a:lnTo>
                    <a:pt x="99323" y="129188"/>
                  </a:lnTo>
                  <a:lnTo>
                    <a:pt x="99323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10431" y="1287007"/>
              <a:ext cx="99695" cy="129539"/>
            </a:xfrm>
            <a:custGeom>
              <a:avLst/>
              <a:gdLst/>
              <a:ahLst/>
              <a:cxnLst/>
              <a:rect l="l" t="t" r="r" b="b"/>
              <a:pathLst>
                <a:path w="99694" h="129540">
                  <a:moveTo>
                    <a:pt x="99323" y="0"/>
                  </a:moveTo>
                  <a:lnTo>
                    <a:pt x="0" y="0"/>
                  </a:lnTo>
                  <a:lnTo>
                    <a:pt x="0" y="129188"/>
                  </a:lnTo>
                  <a:lnTo>
                    <a:pt x="99323" y="129188"/>
                  </a:lnTo>
                  <a:lnTo>
                    <a:pt x="99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265628" y="1229331"/>
            <a:ext cx="1176655" cy="2946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750" spc="925" b="1">
                <a:solidFill>
                  <a:srgbClr val="002060"/>
                </a:solidFill>
                <a:latin typeface="黑体"/>
                <a:cs typeface="黑体"/>
              </a:rPr>
              <a:t>)*+,-</a:t>
            </a:r>
            <a:endParaRPr sz="1750">
              <a:latin typeface="黑体"/>
              <a:cs typeface="黑体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" y="1792223"/>
            <a:ext cx="3874008" cy="38922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81831" y="5787240"/>
            <a:ext cx="4669155" cy="45465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ts val="1710"/>
              </a:lnSpc>
              <a:spcBef>
                <a:spcPts val="120"/>
              </a:spcBef>
            </a:pPr>
            <a:r>
              <a:rPr dirty="0" sz="1450" spc="765" b="1">
                <a:solidFill>
                  <a:srgbClr val="1F4E79"/>
                </a:solidFill>
                <a:latin typeface="黑体"/>
                <a:cs typeface="黑体"/>
              </a:rPr>
              <a:t>!"#$%&amp;'</a:t>
            </a:r>
            <a:endParaRPr sz="1450">
              <a:latin typeface="黑体"/>
              <a:cs typeface="黑体"/>
            </a:endParaRPr>
          </a:p>
          <a:p>
            <a:pPr algn="ctr">
              <a:lnSpc>
                <a:spcPts val="1650"/>
              </a:lnSpc>
            </a:pPr>
            <a:r>
              <a:rPr dirty="0" sz="1350" spc="10" b="1">
                <a:solidFill>
                  <a:srgbClr val="1F4E79"/>
                </a:solidFill>
                <a:latin typeface="黑体"/>
                <a:cs typeface="黑体"/>
              </a:rPr>
              <a:t>!</a:t>
            </a:r>
            <a:r>
              <a:rPr dirty="0" sz="1400" spc="10" b="1">
                <a:solidFill>
                  <a:srgbClr val="1F4E79"/>
                </a:solidFill>
                <a:latin typeface="Times New Roman"/>
                <a:cs typeface="Times New Roman"/>
              </a:rPr>
              <a:t>ITER-International </a:t>
            </a:r>
            <a:r>
              <a:rPr dirty="0" sz="1400" spc="-30" b="1">
                <a:solidFill>
                  <a:srgbClr val="1F4E79"/>
                </a:solidFill>
                <a:latin typeface="Times New Roman"/>
                <a:cs typeface="Times New Roman"/>
              </a:rPr>
              <a:t>Thermonuclear Experimental</a:t>
            </a:r>
            <a:r>
              <a:rPr dirty="0" sz="1400" spc="-114" b="1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dirty="0" sz="1400" spc="65" b="1">
                <a:solidFill>
                  <a:srgbClr val="1F4E79"/>
                </a:solidFill>
                <a:latin typeface="Times New Roman"/>
                <a:cs typeface="Times New Roman"/>
              </a:rPr>
              <a:t>Reactor</a:t>
            </a:r>
            <a:r>
              <a:rPr dirty="0" sz="1350" spc="65" b="1">
                <a:solidFill>
                  <a:srgbClr val="1F4E79"/>
                </a:solidFill>
                <a:latin typeface="黑体"/>
                <a:cs typeface="黑体"/>
              </a:rPr>
              <a:t>"</a:t>
            </a:r>
            <a:endParaRPr sz="1350">
              <a:latin typeface="黑体"/>
              <a:cs typeface="黑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7881" y="33688"/>
            <a:ext cx="6731000" cy="6832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300" spc="100"/>
              <a:t>电力的未来——无穷的电力</a:t>
            </a:r>
            <a:endParaRPr sz="4300"/>
          </a:p>
        </p:txBody>
      </p:sp>
      <p:sp>
        <p:nvSpPr>
          <p:cNvPr id="12" name="object 12"/>
          <p:cNvSpPr txBox="1"/>
          <p:nvPr/>
        </p:nvSpPr>
        <p:spPr>
          <a:xfrm>
            <a:off x="7171518" y="3410204"/>
            <a:ext cx="2654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latin typeface="等线 Light"/>
                <a:cs typeface="等线 Light"/>
              </a:rPr>
              <a:t>激光打靶-惯性约束核聚变</a:t>
            </a:r>
            <a:endParaRPr sz="1800">
              <a:latin typeface="等线 Light"/>
              <a:cs typeface="等线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18961" y="6037579"/>
            <a:ext cx="2212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0">
                <a:latin typeface="等线 Light"/>
                <a:cs typeface="等线 Light"/>
              </a:rPr>
              <a:t>Z</a:t>
            </a:r>
            <a:r>
              <a:rPr dirty="0" sz="1800" b="0">
                <a:latin typeface="等线 Light"/>
                <a:cs typeface="等线 Light"/>
              </a:rPr>
              <a:t>-箍缩-磁约束核聚变</a:t>
            </a:r>
            <a:endParaRPr sz="1800">
              <a:latin typeface="等线 Light"/>
              <a:cs typeface="等线 Ligh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7747" y="1583871"/>
            <a:ext cx="4477387" cy="143779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8152" y="4279615"/>
            <a:ext cx="3031690" cy="121964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5134" y="4032291"/>
            <a:ext cx="2906756" cy="171093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67727" y="1346833"/>
            <a:ext cx="2760489" cy="195241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711" y="73312"/>
            <a:ext cx="6172200" cy="6832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300" spc="100"/>
              <a:t>未来的能源——无穷电力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44" y="1533856"/>
            <a:ext cx="2436635" cy="18259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2809" y="1533856"/>
            <a:ext cx="2501030" cy="18146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21893" y="3379723"/>
            <a:ext cx="254000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196850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latin typeface="等线"/>
                <a:cs typeface="等线"/>
              </a:rPr>
              <a:t>人工光源</a:t>
            </a:r>
            <a:r>
              <a:rPr dirty="0" sz="1800" spc="-20" b="1">
                <a:latin typeface="等线"/>
                <a:cs typeface="等线"/>
              </a:rPr>
              <a:t> </a:t>
            </a:r>
            <a:r>
              <a:rPr dirty="0" sz="1800" b="1">
                <a:latin typeface="等线"/>
                <a:cs typeface="等线"/>
              </a:rPr>
              <a:t>工厂化农业 解放土地，养活大量人口</a:t>
            </a:r>
            <a:endParaRPr sz="1800">
              <a:latin typeface="等线"/>
              <a:cs typeface="等线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13511" y="1560989"/>
            <a:ext cx="2715191" cy="17988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8161" y="1552770"/>
            <a:ext cx="2121306" cy="1813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96730" y="3431540"/>
            <a:ext cx="2603500" cy="56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dirty="0" sz="1800" b="1">
                <a:latin typeface="等线"/>
                <a:cs typeface="等线"/>
              </a:rPr>
              <a:t>物质工厂</a:t>
            </a:r>
            <a:endParaRPr sz="1800">
              <a:latin typeface="等线"/>
              <a:cs typeface="等线"/>
            </a:endParaRPr>
          </a:p>
          <a:p>
            <a:pPr algn="ctr">
              <a:lnSpc>
                <a:spcPts val="2125"/>
              </a:lnSpc>
            </a:pPr>
            <a:r>
              <a:rPr dirty="0" sz="1800" b="1">
                <a:latin typeface="等线"/>
                <a:cs typeface="等线"/>
              </a:rPr>
              <a:t>粒子加速器</a:t>
            </a:r>
            <a:r>
              <a:rPr dirty="0" sz="1800" spc="-70" b="1">
                <a:latin typeface="等线"/>
                <a:cs typeface="等线"/>
              </a:rPr>
              <a:t> </a:t>
            </a:r>
            <a:r>
              <a:rPr dirty="0" sz="1800" b="1">
                <a:latin typeface="等线"/>
                <a:cs typeface="等线"/>
              </a:rPr>
              <a:t>随意制造物质</a:t>
            </a:r>
            <a:endParaRPr sz="1800">
              <a:latin typeface="等线"/>
              <a:cs typeface="等线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83024" y="4144523"/>
            <a:ext cx="3492742" cy="191080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042781" y="6092444"/>
            <a:ext cx="231140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dirty="0" sz="1800" b="1">
                <a:latin typeface="等线"/>
                <a:cs typeface="等线"/>
              </a:rPr>
              <a:t>星际航行</a:t>
            </a:r>
            <a:endParaRPr sz="1800">
              <a:latin typeface="等线"/>
              <a:cs typeface="等线"/>
            </a:endParaRPr>
          </a:p>
          <a:p>
            <a:pPr algn="ctr">
              <a:lnSpc>
                <a:spcPts val="2135"/>
              </a:lnSpc>
            </a:pPr>
            <a:r>
              <a:rPr dirty="0" sz="1800" b="1">
                <a:latin typeface="等线"/>
                <a:cs typeface="等线"/>
              </a:rPr>
              <a:t>开启下一个大航海时代</a:t>
            </a:r>
            <a:endParaRPr sz="1800">
              <a:latin typeface="等线"/>
              <a:cs typeface="等线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3095" y="4247264"/>
            <a:ext cx="2378254" cy="17795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8929" y="4247264"/>
            <a:ext cx="2534909" cy="17795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07502" y="6092444"/>
            <a:ext cx="299720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dirty="0" sz="1800" b="1">
                <a:latin typeface="等线"/>
                <a:cs typeface="等线"/>
              </a:rPr>
              <a:t>改变气候、控制天气</a:t>
            </a:r>
            <a:endParaRPr sz="1800">
              <a:latin typeface="等线"/>
              <a:cs typeface="等线"/>
            </a:endParaRPr>
          </a:p>
          <a:p>
            <a:pPr algn="ctr">
              <a:lnSpc>
                <a:spcPts val="2135"/>
              </a:lnSpc>
            </a:pPr>
            <a:r>
              <a:rPr dirty="0" sz="1800" b="1">
                <a:latin typeface="等线"/>
                <a:cs typeface="等线"/>
              </a:rPr>
              <a:t>改变地貌，大量增加宜居地域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11430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结语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1994" y="1473708"/>
            <a:ext cx="11150600" cy="4966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b="0">
                <a:latin typeface="等线 Light"/>
                <a:cs typeface="等线 Light"/>
              </a:rPr>
              <a:t>双碳是人类应对能源和环境危机的重要手段，也是中国对世界的郑重承诺；</a:t>
            </a:r>
            <a:endParaRPr sz="2600">
              <a:latin typeface="等线 Light"/>
              <a:cs typeface="等线 Light"/>
            </a:endParaRPr>
          </a:p>
          <a:p>
            <a:pPr algn="just" marL="241300" marR="5080" indent="-228600">
              <a:lnSpc>
                <a:spcPct val="1508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b="0">
                <a:latin typeface="等线 Light"/>
                <a:cs typeface="等线 Light"/>
              </a:rPr>
              <a:t>碳达峰和碳中和不仅需要限制传统化石能源的使用，还需要大力发展低碳的 替代能源，不仅要保护环境，还要求发展；</a:t>
            </a:r>
            <a:endParaRPr sz="2600">
              <a:latin typeface="等线 Light"/>
              <a:cs typeface="等线 Light"/>
            </a:endParaRPr>
          </a:p>
          <a:p>
            <a:pPr algn="just" marL="241300" marR="5080" indent="-228600">
              <a:lnSpc>
                <a:spcPct val="148800"/>
              </a:lnSpc>
              <a:spcBef>
                <a:spcPts val="107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b="0">
                <a:latin typeface="等线 Light"/>
                <a:cs typeface="等线 Light"/>
              </a:rPr>
              <a:t>光伏和风电是重要的低碳能源，也是目前可行的替代能源，但是还需要解决 消纳问题，为了解决这一问题，新型电力系统及相关的装备、储能等技术还 有很大的发展空间；</a:t>
            </a:r>
            <a:endParaRPr sz="2600">
              <a:latin typeface="等线 Light"/>
              <a:cs typeface="等线 Light"/>
            </a:endParaRPr>
          </a:p>
          <a:p>
            <a:pPr algn="just" marL="241300" marR="5080" indent="-228600">
              <a:lnSpc>
                <a:spcPct val="15000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600" b="0">
                <a:latin typeface="等线 Light"/>
                <a:cs typeface="等线 Light"/>
              </a:rPr>
              <a:t>人类社会对能源的需求是无限的，解决双碳问题为人类未来的发展会打开无 尽的空间。</a:t>
            </a:r>
            <a:endParaRPr sz="2600">
              <a:latin typeface="等线 Light"/>
              <a:cs typeface="等线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94" y="245363"/>
            <a:ext cx="36576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能源-点亮地球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3280"/>
            <a:ext cx="12192000" cy="58047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2021-11-23T17:38:25Z</dcterms:created>
  <dcterms:modified xsi:type="dcterms:W3CDTF">2021-11-23T17:38:25Z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2021-10-24T00:00:00Z</vt:filetime>
  </property>
  <property fmtid="{D5CDD505-2E9C-101B-9397-08002B2CF9AE}" pid="3" name="LastSaved">
    <vt:filetime>2021-11-23T00:00:00Z</vt:filetime>
  </property>
</Properties>
</file>